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500" r:id="rId2"/>
    <p:sldId id="257" r:id="rId3"/>
    <p:sldId id="290" r:id="rId4"/>
    <p:sldId id="596" r:id="rId5"/>
    <p:sldId id="464" r:id="rId6"/>
    <p:sldId id="502" r:id="rId7"/>
    <p:sldId id="501" r:id="rId8"/>
    <p:sldId id="503" r:id="rId9"/>
    <p:sldId id="504" r:id="rId10"/>
    <p:sldId id="505" r:id="rId11"/>
    <p:sldId id="579" r:id="rId12"/>
    <p:sldId id="593" r:id="rId13"/>
    <p:sldId id="506" r:id="rId14"/>
    <p:sldId id="507" r:id="rId15"/>
    <p:sldId id="508" r:id="rId16"/>
    <p:sldId id="580" r:id="rId17"/>
    <p:sldId id="509" r:id="rId18"/>
    <p:sldId id="575" r:id="rId19"/>
    <p:sldId id="576" r:id="rId20"/>
    <p:sldId id="574" r:id="rId21"/>
    <p:sldId id="581" r:id="rId22"/>
    <p:sldId id="578" r:id="rId23"/>
    <p:sldId id="582" r:id="rId24"/>
    <p:sldId id="511" r:id="rId25"/>
    <p:sldId id="512" r:id="rId26"/>
    <p:sldId id="584" r:id="rId27"/>
    <p:sldId id="585" r:id="rId28"/>
    <p:sldId id="586" r:id="rId29"/>
    <p:sldId id="587" r:id="rId30"/>
    <p:sldId id="513" r:id="rId31"/>
    <p:sldId id="588" r:id="rId32"/>
    <p:sldId id="589" r:id="rId33"/>
    <p:sldId id="590" r:id="rId34"/>
    <p:sldId id="591" r:id="rId35"/>
    <p:sldId id="594" r:id="rId36"/>
    <p:sldId id="592" r:id="rId37"/>
    <p:sldId id="515" r:id="rId38"/>
    <p:sldId id="516" r:id="rId39"/>
    <p:sldId id="570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  <p:sldId id="535" r:id="rId59"/>
    <p:sldId id="536" r:id="rId60"/>
    <p:sldId id="537" r:id="rId61"/>
    <p:sldId id="538" r:id="rId62"/>
    <p:sldId id="539" r:id="rId63"/>
    <p:sldId id="540" r:id="rId64"/>
    <p:sldId id="541" r:id="rId65"/>
    <p:sldId id="542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50" r:id="rId74"/>
    <p:sldId id="551" r:id="rId75"/>
    <p:sldId id="552" r:id="rId76"/>
    <p:sldId id="553" r:id="rId77"/>
    <p:sldId id="554" r:id="rId78"/>
    <p:sldId id="555" r:id="rId79"/>
    <p:sldId id="556" r:id="rId80"/>
    <p:sldId id="557" r:id="rId81"/>
    <p:sldId id="558" r:id="rId82"/>
    <p:sldId id="559" r:id="rId83"/>
    <p:sldId id="560" r:id="rId84"/>
    <p:sldId id="561" r:id="rId85"/>
    <p:sldId id="562" r:id="rId86"/>
    <p:sldId id="563" r:id="rId87"/>
    <p:sldId id="564" r:id="rId88"/>
    <p:sldId id="565" r:id="rId89"/>
    <p:sldId id="566" r:id="rId90"/>
    <p:sldId id="567" r:id="rId91"/>
    <p:sldId id="568" r:id="rId92"/>
    <p:sldId id="569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81B771"/>
    <a:srgbClr val="8FCEF9"/>
    <a:srgbClr val="DBF9F2"/>
    <a:srgbClr val="E6FFF8"/>
    <a:srgbClr val="3EC5A9"/>
    <a:srgbClr val="FEE8C5"/>
    <a:srgbClr val="F1A731"/>
    <a:srgbClr val="FCF3F2"/>
    <a:srgbClr val="D45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7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3D2DF-18A0-44E1-B57C-6BDDDB8A997A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03D53-6774-4B44-B66E-8471EBAE3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0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8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68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54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4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5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7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1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6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3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61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03A0-B43D-4977-A54E-CD4F23DA07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88BC4-B25D-490A-BC5A-20C20A502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6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7160" y="2043081"/>
            <a:ext cx="110190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just">
              <a:buAutoNum type="arabicParenR"/>
            </a:pPr>
            <a:r>
              <a:rPr lang="ko-KR" altLang="en-US" sz="5400" b="1" dirty="0" smtClean="0"/>
              <a:t>공지사항 메일에 있는 </a:t>
            </a:r>
            <a:r>
              <a:rPr lang="en-US" altLang="ko-KR" sz="5400" b="1" dirty="0" smtClean="0"/>
              <a:t>survey </a:t>
            </a:r>
            <a:r>
              <a:rPr lang="ko-KR" altLang="en-US" sz="5400" b="1" dirty="0" smtClean="0"/>
              <a:t>링크 접속 </a:t>
            </a:r>
            <a:endParaRPr lang="en-US" altLang="ko-KR" sz="5400" b="1" dirty="0" smtClean="0"/>
          </a:p>
          <a:p>
            <a:pPr marL="914400" indent="-914400" algn="just">
              <a:buAutoNum type="arabicParenR"/>
            </a:pPr>
            <a:r>
              <a:rPr lang="en-US" altLang="ko-KR" sz="5400" b="1" dirty="0" smtClean="0"/>
              <a:t>Survey</a:t>
            </a:r>
            <a:r>
              <a:rPr lang="ko-KR" altLang="en-US" sz="5400" b="1" dirty="0" smtClean="0"/>
              <a:t>에 있는 다운로드 링크를 통해 자료 다운로드 </a:t>
            </a:r>
            <a:endParaRPr lang="ko-KR" altLang="en-US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0628" y="210842"/>
            <a:ext cx="683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/>
              <a:t>자료 다운로드 방법</a:t>
            </a:r>
            <a:endParaRPr lang="ko-KR" altLang="en-US" sz="6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29" y="5799909"/>
            <a:ext cx="3651610" cy="8309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7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4" y="1408134"/>
            <a:ext cx="11320946" cy="519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/>
              <a:t>(4) </a:t>
            </a:r>
            <a:r>
              <a:rPr lang="ko-KR" altLang="en-US" sz="1700" b="1" dirty="0" err="1" smtClean="0"/>
              <a:t>의미망</a:t>
            </a:r>
            <a:r>
              <a:rPr lang="en-US" altLang="ko-KR" sz="1700" b="1" dirty="0" smtClean="0"/>
              <a:t>(semantic network)</a:t>
            </a:r>
            <a:r>
              <a:rPr lang="ko-KR" altLang="en-US" sz="1700" b="1" dirty="0" smtClean="0"/>
              <a:t> 분석 </a:t>
            </a:r>
            <a:endParaRPr lang="en-US" altLang="ko-KR" sz="17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단어의 의미는 문장에 함께 사용된 단어에 따라 달라지게 됨</a:t>
            </a:r>
            <a:endParaRPr lang="en-US" altLang="ko-KR" sz="17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단어의 빈도를 분석하면 중요한 단어가 무엇인지는 알 수 있지만</a:t>
            </a:r>
            <a:r>
              <a:rPr lang="en-US" altLang="ko-KR" sz="1700" b="1" dirty="0" smtClean="0"/>
              <a:t>, </a:t>
            </a:r>
            <a:r>
              <a:rPr lang="ko-KR" altLang="en-US" sz="1700" b="1" dirty="0" smtClean="0"/>
              <a:t>단어가 어떤 맥락에서 사용됐는지는 알 수 없음</a:t>
            </a:r>
            <a:endParaRPr lang="en-US" altLang="ko-KR" sz="17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텍스트의 맥락을 이해하려면 단어의 관계를 이용해 </a:t>
            </a:r>
            <a:r>
              <a:rPr lang="ko-KR" altLang="en-US" sz="1700" b="1" dirty="0" err="1" smtClean="0"/>
              <a:t>의미망</a:t>
            </a:r>
            <a:r>
              <a:rPr lang="en-US" altLang="ko-KR" sz="1700" b="1" dirty="0" smtClean="0"/>
              <a:t>(semantic network)</a:t>
            </a:r>
            <a:r>
              <a:rPr lang="ko-KR" altLang="en-US" sz="1700" b="1" dirty="0" smtClean="0"/>
              <a:t>을 만들고 단어들이 어떻게 연결되는지 살펴볼 필요가 있음 </a:t>
            </a:r>
            <a:endParaRPr lang="en-US" altLang="ko-KR" sz="17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700" b="1" dirty="0" smtClean="0"/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700" b="1" dirty="0" smtClean="0"/>
              <a:t> </a:t>
            </a:r>
            <a:r>
              <a:rPr lang="ko-KR" altLang="en-US" sz="1700" b="1" dirty="0" smtClean="0"/>
              <a:t>동시 출현 네트워크 </a:t>
            </a:r>
            <a:r>
              <a:rPr lang="en-US" altLang="ko-KR" sz="1700" b="1" dirty="0" smtClean="0"/>
              <a:t>(Co-occurrence network)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 smtClean="0"/>
              <a:t>“</a:t>
            </a:r>
            <a:r>
              <a:rPr lang="ko-KR" altLang="en-US" sz="1700" b="1" dirty="0" smtClean="0"/>
              <a:t>여름</a:t>
            </a:r>
            <a:r>
              <a:rPr lang="en-US" altLang="ko-KR" sz="1700" b="1" dirty="0" smtClean="0"/>
              <a:t>-</a:t>
            </a:r>
            <a:r>
              <a:rPr lang="ko-KR" altLang="en-US" sz="1700" b="1" dirty="0" smtClean="0"/>
              <a:t>덥다</a:t>
            </a:r>
            <a:r>
              <a:rPr lang="en-US" altLang="ko-KR" sz="1700" b="1" dirty="0" smtClean="0"/>
              <a:t>”, “</a:t>
            </a:r>
            <a:r>
              <a:rPr lang="ko-KR" altLang="en-US" sz="1700" b="1" dirty="0" smtClean="0"/>
              <a:t>겨울</a:t>
            </a:r>
            <a:r>
              <a:rPr lang="en-US" altLang="ko-KR" sz="1700" b="1" dirty="0" smtClean="0"/>
              <a:t>-</a:t>
            </a:r>
            <a:r>
              <a:rPr lang="ko-KR" altLang="en-US" sz="1700" b="1" dirty="0" smtClean="0"/>
              <a:t>춥다</a:t>
            </a:r>
            <a:r>
              <a:rPr lang="en-US" altLang="ko-KR" sz="1700" b="1" dirty="0" smtClean="0"/>
              <a:t>“ </a:t>
            </a:r>
            <a:r>
              <a:rPr lang="ko-KR" altLang="en-US" sz="1700" b="1" dirty="0" smtClean="0"/>
              <a:t>처럼 관계가 있는 단어들이 있음 </a:t>
            </a:r>
            <a:endParaRPr lang="en-US" altLang="ko-KR" sz="17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이와 같은 단어 간의 관계를 살펴보는 분석방법을 동시 출현 단어 분석</a:t>
            </a:r>
            <a:r>
              <a:rPr lang="en-US" altLang="ko-KR" sz="1700" b="1" dirty="0" smtClean="0"/>
              <a:t>(co-occurrence analysis)</a:t>
            </a:r>
            <a:r>
              <a:rPr lang="ko-KR" altLang="en-US" sz="1700" b="1" dirty="0" smtClean="0"/>
              <a:t>라고 함</a:t>
            </a:r>
            <a:endParaRPr lang="en-US" altLang="ko-KR" sz="17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동시 출현 빈도를 이용하여 단어의 관계를 네트워크 형태로 표현할 수 있으며 이것을 동시 출현 네트워크</a:t>
            </a:r>
            <a:r>
              <a:rPr lang="en-US" altLang="ko-KR" sz="1700" b="1" dirty="0" smtClean="0"/>
              <a:t>(co-occurrence network)</a:t>
            </a:r>
            <a:r>
              <a:rPr lang="ko-KR" altLang="en-US" sz="1700" b="1" dirty="0" smtClean="0"/>
              <a:t>라고 함</a:t>
            </a:r>
            <a:endParaRPr lang="en-US" altLang="ko-KR" sz="17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동시 출현 네트워크를 이용하면 단어들이 어떤 맥락에서 함께 사용되었는지 이해할 수 있음 </a:t>
            </a:r>
            <a:endParaRPr lang="en-US" altLang="ko-KR" sz="17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5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4" y="1408134"/>
            <a:ext cx="11373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900" b="1" dirty="0" smtClean="0"/>
              <a:t>단어 간</a:t>
            </a:r>
            <a:r>
              <a:rPr lang="en-US" altLang="ko-KR" sz="1900" b="1" dirty="0" smtClean="0"/>
              <a:t> </a:t>
            </a:r>
            <a:r>
              <a:rPr lang="ko-KR" altLang="en-US" sz="1900" b="1" dirty="0" smtClean="0"/>
              <a:t>상관 분석</a:t>
            </a:r>
            <a:r>
              <a:rPr lang="en-US" altLang="ko-KR" sz="1900" b="1" dirty="0" smtClean="0"/>
              <a:t>(Phi Coefficient)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단어의 관계를 분석할 때 단순히 함께 사용된 단어가 아니라 다른 단어에 비해 상대적으로 많이 같이 사용된 단어가 무엇인지 살펴보기 위함 </a:t>
            </a:r>
            <a:endParaRPr lang="en-US" altLang="ko-KR" sz="16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파이 계수는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개의 단어가 함께 사용되는 경우가 각각 사용되는 경우에 비해 얼마나 많은지 나타낸 지표를 의미함</a:t>
            </a:r>
            <a:endParaRPr lang="en-US" altLang="ko-KR" sz="16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/>
              <a:t>파이계수의</a:t>
            </a:r>
            <a:r>
              <a:rPr lang="ko-KR" altLang="en-US" sz="1600" b="1" dirty="0" smtClean="0"/>
              <a:t> 의미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/>
              <a:t>X</a:t>
            </a:r>
            <a:r>
              <a:rPr lang="ko-KR" altLang="en-US" sz="1600" b="1" dirty="0" smtClean="0"/>
              <a:t>와 </a:t>
            </a:r>
            <a:r>
              <a:rPr lang="en-US" altLang="ko-KR" sz="1600" b="1" dirty="0" smtClean="0"/>
              <a:t>Y</a:t>
            </a:r>
            <a:r>
              <a:rPr lang="ko-KR" altLang="en-US" sz="1600" b="1" dirty="0" smtClean="0"/>
              <a:t>라는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개의 단어가 </a:t>
            </a:r>
            <a:r>
              <a:rPr lang="ko-KR" altLang="en-US" sz="1600" b="1" dirty="0" err="1" smtClean="0"/>
              <a:t>있을때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여러 텍스트에서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개 단어의 사용 여부를 놓고 가능한 모든 경우를 따지면 다음과 같이 나눌 수 있음</a:t>
            </a:r>
            <a:endParaRPr lang="en-US" altLang="ko-KR" sz="16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14053" y="4189876"/>
            <a:ext cx="37708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 </a:t>
            </a:r>
            <a:r>
              <a:rPr lang="en-US" altLang="ko-KR" sz="1600" b="1" dirty="0" smtClean="0"/>
              <a:t>X,Y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다 있음</a:t>
            </a:r>
            <a:r>
              <a:rPr lang="en-US" altLang="ko-KR" sz="1600" b="1" dirty="0"/>
              <a:t>(a</a:t>
            </a:r>
            <a:r>
              <a:rPr lang="en-US" altLang="ko-KR" sz="1600" b="1" dirty="0" smtClean="0"/>
              <a:t>)  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〮  </a:t>
            </a:r>
            <a:r>
              <a:rPr lang="en-US" altLang="ko-KR" sz="1600" b="1" dirty="0" smtClean="0"/>
              <a:t>X</a:t>
            </a:r>
            <a:r>
              <a:rPr lang="ko-KR" altLang="en-US" sz="1600" b="1" dirty="0"/>
              <a:t>만 있음</a:t>
            </a:r>
            <a:r>
              <a:rPr lang="en-US" altLang="ko-KR" sz="1600" b="1" dirty="0"/>
              <a:t>(</a:t>
            </a:r>
            <a:r>
              <a:rPr lang="en-US" altLang="ko-KR" sz="1600" b="1" dirty="0" smtClean="0"/>
              <a:t>b)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</a:rPr>
              <a:t>〮 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1600" b="1" dirty="0" smtClean="0"/>
              <a:t>X,Y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다 없음</a:t>
            </a:r>
            <a:r>
              <a:rPr lang="en-US" altLang="ko-KR" sz="1600" b="1" dirty="0"/>
              <a:t>(</a:t>
            </a:r>
            <a:r>
              <a:rPr lang="en-US" altLang="ko-KR" sz="1600" b="1" dirty="0" smtClean="0"/>
              <a:t>d)  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〮  </a:t>
            </a:r>
            <a:r>
              <a:rPr lang="en-US" altLang="ko-KR" sz="1600" b="1" dirty="0" smtClean="0"/>
              <a:t>Y</a:t>
            </a:r>
            <a:r>
              <a:rPr lang="ko-KR" altLang="en-US" sz="1600" b="1" dirty="0"/>
              <a:t>만 있음</a:t>
            </a:r>
            <a:r>
              <a:rPr lang="en-US" altLang="ko-KR" sz="1600" b="1" dirty="0" smtClean="0"/>
              <a:t>(c) </a:t>
            </a:r>
            <a:r>
              <a:rPr lang="ko-KR" altLang="en-US" sz="1600" b="1" dirty="0" smtClean="0"/>
              <a:t> </a:t>
            </a:r>
            <a:endParaRPr lang="en-US" altLang="ko-KR" sz="1600" b="1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548430"/>
              </p:ext>
            </p:extLst>
          </p:nvPr>
        </p:nvGraphicFramePr>
        <p:xfrm>
          <a:off x="514005" y="5484113"/>
          <a:ext cx="42891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105">
                  <a:extLst>
                    <a:ext uri="{9D8B030D-6E8A-4147-A177-3AD203B41FA5}">
                      <a16:colId xmlns:a16="http://schemas.microsoft.com/office/drawing/2014/main" val="3206444067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682311421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577893819"/>
                    </a:ext>
                  </a:extLst>
                </a:gridCol>
                <a:gridCol w="1071105">
                  <a:extLst>
                    <a:ext uri="{9D8B030D-6E8A-4147-A177-3AD203B41FA5}">
                      <a16:colId xmlns:a16="http://schemas.microsoft.com/office/drawing/2014/main" val="1679888662"/>
                    </a:ext>
                  </a:extLst>
                </a:gridCol>
              </a:tblGrid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단어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단어</a:t>
                      </a:r>
                      <a:r>
                        <a:rPr lang="en-US" altLang="ko-KR" sz="1200" dirty="0" smtClean="0"/>
                        <a:t> Y </a:t>
                      </a:r>
                      <a:r>
                        <a:rPr lang="ko-KR" altLang="en-US" sz="1200" dirty="0" smtClean="0"/>
                        <a:t>있음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단어 </a:t>
                      </a:r>
                      <a:r>
                        <a:rPr lang="en-US" altLang="ko-KR" sz="1200" dirty="0" smtClean="0"/>
                        <a:t>Y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없음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689940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단어 </a:t>
                      </a:r>
                      <a:r>
                        <a:rPr lang="en-US" altLang="ko-KR" sz="1200" dirty="0" smtClean="0"/>
                        <a:t>X </a:t>
                      </a:r>
                      <a:r>
                        <a:rPr lang="ko-KR" altLang="en-US" sz="1200" dirty="0" smtClean="0"/>
                        <a:t>있음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a+b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199807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단어 </a:t>
                      </a:r>
                      <a:r>
                        <a:rPr lang="en-US" altLang="ko-KR" sz="1200" dirty="0" smtClean="0"/>
                        <a:t>X </a:t>
                      </a:r>
                      <a:r>
                        <a:rPr lang="ko-KR" altLang="en-US" sz="1200" dirty="0" smtClean="0"/>
                        <a:t>없음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c+d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259245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전체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a+c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b+d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83009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>
            <a:stCxn id="2" idx="2"/>
          </p:cNvCxnSpPr>
          <p:nvPr/>
        </p:nvCxnSpPr>
        <p:spPr>
          <a:xfrm>
            <a:off x="2499459" y="5020873"/>
            <a:ext cx="0" cy="46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599507" y="4987090"/>
            <a:ext cx="377081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이를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표로 정리하면 다음과 같음</a:t>
            </a:r>
            <a:endParaRPr lang="en-US" altLang="ko-KR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5943598" y="4189876"/>
            <a:ext cx="57607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경우에 해당하는 텍스트의 빈도를 구해 다음 공식에 적용하면 파이 계수를 구할 수 있음 </a:t>
            </a:r>
            <a:endParaRPr lang="en-US" altLang="ko-KR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6096000" y="5023741"/>
                <a:ext cx="5760722" cy="710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600" b="1" i="1" smtClean="0"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altLang="ko-KR" sz="16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𝒃𝒄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en-US" altLang="ko-KR" sz="1600" b="1" dirty="0">
                        <a:latin typeface="맑은 고딕" panose="020B0503020000020004" pitchFamily="50" charset="-127"/>
                      </a:rPr>
                      <m:t>〮</m:t>
                    </m:r>
                  </m:oMath>
                </a14:m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</a:t>
                </a:r>
                <a:r>
                  <a:rPr lang="en-US" altLang="ko-KR" sz="1600" b="1" dirty="0"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〮(</a:t>
                </a:r>
                <a:r>
                  <a:rPr lang="ko-KR" altLang="en-US" sz="1600" b="1" dirty="0" smtClean="0">
                    <a:latin typeface="맑은 고딕" panose="020B0503020000020004" pitchFamily="50" charset="-127"/>
                  </a:rPr>
                  <a:t>식 </a:t>
                </a:r>
                <a:r>
                  <a:rPr lang="en-US" altLang="ko-KR" sz="1600" b="1" dirty="0" smtClean="0">
                    <a:latin typeface="맑은 고딕" panose="020B0503020000020004" pitchFamily="50" charset="-127"/>
                  </a:rPr>
                  <a:t>1) </a:t>
                </a:r>
                <a:endParaRPr lang="en-US" altLang="ko-KR" sz="1600" b="1" dirty="0"/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23741"/>
                <a:ext cx="5760722" cy="710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/>
          <p:cNvSpPr/>
          <p:nvPr/>
        </p:nvSpPr>
        <p:spPr>
          <a:xfrm>
            <a:off x="5943598" y="5854738"/>
            <a:ext cx="57607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파이 계수의 범위는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-1 ~ +1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+1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 수록 관련성 ↑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-1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 수록 관련성 ↓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1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4" y="1225252"/>
            <a:ext cx="1137319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Question? </a:t>
            </a:r>
            <a:r>
              <a:rPr lang="ko-KR" altLang="en-US" sz="24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동시 출현 빈도</a:t>
            </a:r>
            <a:r>
              <a:rPr lang="en-US" altLang="ko-KR" sz="24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 계수로 만든 네트워크 그래프의 차이점은</a:t>
            </a:r>
            <a:r>
              <a:rPr lang="en-US" altLang="ko-KR" sz="24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동시 출현 빈도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(co-occurrence)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이용하면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“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여름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”, “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덥다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단어와 자주 함께 사용된 </a:t>
            </a:r>
            <a:r>
              <a:rPr lang="ko-KR" altLang="en-US" sz="1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단어쌍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중심으로 네트워크가 형성됨</a:t>
            </a:r>
            <a:endParaRPr lang="en-US" altLang="ko-KR" sz="19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동시 출현 빈도를 이용한 그래프는 노드 대부분이 서로 연결되어 구조가 복잡하고 군집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(cluste</a:t>
            </a:r>
            <a:r>
              <a:rPr lang="en-US" altLang="ko-KR" sz="1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ing)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잘 드러나지 않음</a:t>
            </a:r>
            <a:endParaRPr lang="en-US" altLang="ko-KR" sz="19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파이 계수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(phi coefficient)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이용하면 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단어에 비해 상대적으로 자주 함께 사용된 </a:t>
            </a:r>
            <a:r>
              <a:rPr lang="ko-KR" altLang="en-US" sz="1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단어쌍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중심으로 네트워크가 형성됨</a:t>
            </a:r>
            <a:endParaRPr lang="en-US" altLang="ko-KR" sz="19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파이 계수를 이용한 그래프는 관련성이 큰 </a:t>
            </a:r>
            <a:r>
              <a:rPr lang="ko-KR" altLang="en-US" sz="1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단어끼리만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연결되어 단어 군집</a:t>
            </a:r>
            <a:r>
              <a:rPr lang="en-US" altLang="ko-KR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(clustering)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명확하게 드러나는 장점이 있음</a:t>
            </a:r>
            <a:endParaRPr lang="en-US" altLang="ko-KR" sz="19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그래프를 </a:t>
            </a:r>
            <a:r>
              <a:rPr lang="ko-KR" altLang="en-US" sz="1900" b="1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만들때</a:t>
            </a:r>
            <a:r>
              <a:rPr lang="ko-KR" altLang="en-US" sz="19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자주 사용된 단어를 파악하려면 동시 출현 빈도를 활용하는게 좋고</a:t>
            </a:r>
            <a:r>
              <a:rPr lang="en-US" altLang="ko-KR" sz="19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밀접하게 관련된 </a:t>
            </a:r>
            <a:r>
              <a:rPr lang="ko-KR" altLang="en-US" sz="1900" b="1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단어쌍을</a:t>
            </a:r>
            <a:r>
              <a:rPr lang="ko-KR" altLang="en-US" sz="19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파악하려면 </a:t>
            </a:r>
            <a:r>
              <a:rPr lang="ko-KR" altLang="en-US" sz="1900" b="1" dirty="0" err="1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파이계수를</a:t>
            </a:r>
            <a:r>
              <a:rPr lang="ko-KR" altLang="en-US" sz="19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것이 좋음 </a:t>
            </a:r>
            <a:endParaRPr lang="en-US" altLang="ko-KR" sz="19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70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4" y="1207833"/>
            <a:ext cx="6628969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900" b="1" dirty="0" err="1" smtClean="0"/>
              <a:t>연결중심성</a:t>
            </a:r>
            <a:r>
              <a:rPr lang="en-US" altLang="ko-KR" sz="1900" b="1" dirty="0" smtClean="0"/>
              <a:t>(degree centrality) </a:t>
            </a:r>
            <a:r>
              <a:rPr lang="ko-KR" altLang="en-US" sz="1900" b="1" dirty="0" smtClean="0"/>
              <a:t>분석 </a:t>
            </a:r>
            <a:endParaRPr lang="en-US" altLang="ko-KR" sz="19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 smtClean="0"/>
              <a:t>연결 </a:t>
            </a:r>
            <a:r>
              <a:rPr lang="ko-KR" altLang="en-US" sz="1900" b="1" dirty="0" err="1" smtClean="0"/>
              <a:t>중심성</a:t>
            </a:r>
            <a:r>
              <a:rPr lang="en-US" altLang="ko-KR" sz="1900" b="1" dirty="0" smtClean="0"/>
              <a:t>(degree centrality)</a:t>
            </a:r>
            <a:r>
              <a:rPr lang="ko-KR" altLang="en-US" sz="1900" b="1" dirty="0" smtClean="0"/>
              <a:t>은 노드가 다른 노드들과 얼마나 밀접하게 연결되는지 나타낸 값을 의미함 </a:t>
            </a:r>
            <a:endParaRPr lang="en-US" altLang="ko-KR" sz="19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 smtClean="0"/>
              <a:t>연결 </a:t>
            </a:r>
            <a:r>
              <a:rPr lang="ko-KR" altLang="en-US" sz="1900" b="1" dirty="0" err="1" smtClean="0"/>
              <a:t>중심성으로</a:t>
            </a:r>
            <a:r>
              <a:rPr lang="ko-KR" altLang="en-US" sz="1900" b="1" dirty="0" smtClean="0"/>
              <a:t> 노드 크기를 조정하면 어떤 단어를 </a:t>
            </a:r>
            <a:r>
              <a:rPr lang="ko-KR" altLang="en-US" sz="1900" b="1" dirty="0" err="1" smtClean="0"/>
              <a:t>눈여겨</a:t>
            </a:r>
            <a:r>
              <a:rPr lang="ko-KR" altLang="en-US" sz="1900" b="1" dirty="0" smtClean="0"/>
              <a:t> 봐야 할지 판단하기 쉬움</a:t>
            </a:r>
            <a:endParaRPr lang="en-US" altLang="ko-KR" sz="1900" b="1" dirty="0" smtClean="0"/>
          </a:p>
          <a:p>
            <a:pPr>
              <a:lnSpc>
                <a:spcPct val="150000"/>
              </a:lnSpc>
            </a:pPr>
            <a:endParaRPr lang="en-US" altLang="ko-KR" sz="10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 err="1" smtClean="0"/>
              <a:t>커뮤니티란</a:t>
            </a:r>
            <a:r>
              <a:rPr lang="ko-KR" altLang="en-US" sz="1900" b="1" dirty="0" smtClean="0"/>
              <a:t> </a:t>
            </a:r>
            <a:r>
              <a:rPr lang="en-US" altLang="ko-KR" sz="1900" b="1" dirty="0" smtClean="0"/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900" b="1" dirty="0" smtClean="0"/>
              <a:t>어떤 단어들은 관계가 가까워 자주 함께 사용되고 어떤 단어들은 반대인 경우가 있음</a:t>
            </a:r>
            <a:endParaRPr lang="en-US" altLang="ko-KR" sz="19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900" b="1" dirty="0" smtClean="0"/>
              <a:t>단어 간의 관계가 가까워 빈번하게 연결된 노드 집단을 커뮤니티</a:t>
            </a:r>
            <a:r>
              <a:rPr lang="en-US" altLang="ko-KR" sz="1900" b="1" dirty="0" smtClean="0"/>
              <a:t>(community)</a:t>
            </a:r>
            <a:r>
              <a:rPr lang="ko-KR" altLang="en-US" sz="1900" b="1" dirty="0" smtClean="0"/>
              <a:t>라고 함</a:t>
            </a:r>
            <a:endParaRPr lang="en-US" altLang="ko-KR" sz="19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900" b="1" dirty="0" smtClean="0"/>
              <a:t>노드를 커뮤니티 별로 구분 지어 서로 다른 색으로 표현하면 네트워크 구조를 이해하기 </a:t>
            </a:r>
            <a:r>
              <a:rPr lang="ko-KR" altLang="en-US" sz="1900" b="1" dirty="0" err="1" smtClean="0"/>
              <a:t>쉬워짐</a:t>
            </a:r>
            <a:r>
              <a:rPr lang="ko-KR" altLang="en-US" sz="1900" b="1" dirty="0" smtClean="0"/>
              <a:t>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8105313" y="1988598"/>
            <a:ext cx="621437" cy="55929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Node </a:t>
            </a:r>
            <a:endParaRPr lang="ko-KR" altLang="en-US" sz="800" dirty="0"/>
          </a:p>
        </p:txBody>
      </p:sp>
      <p:sp>
        <p:nvSpPr>
          <p:cNvPr id="7" name="타원 6"/>
          <p:cNvSpPr/>
          <p:nvPr/>
        </p:nvSpPr>
        <p:spPr>
          <a:xfrm>
            <a:off x="7421732" y="3332565"/>
            <a:ext cx="621437" cy="55929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Node</a:t>
            </a:r>
            <a:endParaRPr lang="ko-KR" altLang="en-US" sz="800"/>
          </a:p>
        </p:txBody>
      </p:sp>
      <p:sp>
        <p:nvSpPr>
          <p:cNvPr id="8" name="타원 7"/>
          <p:cNvSpPr/>
          <p:nvPr/>
        </p:nvSpPr>
        <p:spPr>
          <a:xfrm>
            <a:off x="8726752" y="3332564"/>
            <a:ext cx="621437" cy="5592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Node</a:t>
            </a:r>
            <a:endParaRPr lang="ko-KR" altLang="en-US" sz="800"/>
          </a:p>
        </p:txBody>
      </p:sp>
      <p:sp>
        <p:nvSpPr>
          <p:cNvPr id="9" name="타원 8"/>
          <p:cNvSpPr/>
          <p:nvPr/>
        </p:nvSpPr>
        <p:spPr>
          <a:xfrm>
            <a:off x="9712171" y="2311632"/>
            <a:ext cx="621437" cy="5592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Node </a:t>
            </a:r>
            <a:endParaRPr lang="ko-KR" altLang="en-US" sz="800" dirty="0"/>
          </a:p>
        </p:txBody>
      </p:sp>
      <p:sp>
        <p:nvSpPr>
          <p:cNvPr id="11" name="타원 10"/>
          <p:cNvSpPr/>
          <p:nvPr/>
        </p:nvSpPr>
        <p:spPr>
          <a:xfrm>
            <a:off x="8886547" y="5021760"/>
            <a:ext cx="621437" cy="55929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Node</a:t>
            </a:r>
            <a:endParaRPr lang="ko-KR" altLang="en-US" sz="800"/>
          </a:p>
        </p:txBody>
      </p:sp>
      <p:sp>
        <p:nvSpPr>
          <p:cNvPr id="12" name="타원 11"/>
          <p:cNvSpPr/>
          <p:nvPr/>
        </p:nvSpPr>
        <p:spPr>
          <a:xfrm>
            <a:off x="10129422" y="3332564"/>
            <a:ext cx="621437" cy="5592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Node</a:t>
            </a:r>
            <a:endParaRPr lang="ko-KR" altLang="en-US" sz="800"/>
          </a:p>
        </p:txBody>
      </p:sp>
      <p:sp>
        <p:nvSpPr>
          <p:cNvPr id="13" name="타원 12"/>
          <p:cNvSpPr/>
          <p:nvPr/>
        </p:nvSpPr>
        <p:spPr>
          <a:xfrm>
            <a:off x="10440140" y="5625441"/>
            <a:ext cx="621437" cy="559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Node</a:t>
            </a:r>
            <a:endParaRPr lang="ko-KR" altLang="en-US" sz="800"/>
          </a:p>
        </p:txBody>
      </p:sp>
      <p:sp>
        <p:nvSpPr>
          <p:cNvPr id="14" name="타원 13"/>
          <p:cNvSpPr/>
          <p:nvPr/>
        </p:nvSpPr>
        <p:spPr>
          <a:xfrm>
            <a:off x="10750858" y="4595631"/>
            <a:ext cx="621437" cy="559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Node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7767961" y="5905087"/>
            <a:ext cx="621437" cy="559293"/>
          </a:xfrm>
          <a:prstGeom prst="ellipse">
            <a:avLst/>
          </a:prstGeom>
          <a:solidFill>
            <a:srgbClr val="9393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Node</a:t>
            </a:r>
            <a:endParaRPr lang="ko-KR" altLang="en-US" sz="800" dirty="0"/>
          </a:p>
        </p:txBody>
      </p:sp>
      <p:cxnSp>
        <p:nvCxnSpPr>
          <p:cNvPr id="16" name="직선 연결선 15"/>
          <p:cNvCxnSpPr>
            <a:stCxn id="4" idx="4"/>
            <a:endCxn id="9" idx="2"/>
          </p:cNvCxnSpPr>
          <p:nvPr/>
        </p:nvCxnSpPr>
        <p:spPr>
          <a:xfrm>
            <a:off x="8416032" y="2547891"/>
            <a:ext cx="1296139" cy="4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4" idx="4"/>
            <a:endCxn id="7" idx="0"/>
          </p:cNvCxnSpPr>
          <p:nvPr/>
        </p:nvCxnSpPr>
        <p:spPr>
          <a:xfrm flipH="1">
            <a:off x="7732451" y="2547891"/>
            <a:ext cx="683581" cy="784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4" idx="4"/>
            <a:endCxn id="15" idx="0"/>
          </p:cNvCxnSpPr>
          <p:nvPr/>
        </p:nvCxnSpPr>
        <p:spPr>
          <a:xfrm flipH="1">
            <a:off x="8078680" y="2547891"/>
            <a:ext cx="337352" cy="335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" idx="4"/>
          </p:cNvCxnSpPr>
          <p:nvPr/>
        </p:nvCxnSpPr>
        <p:spPr>
          <a:xfrm flipH="1">
            <a:off x="9181741" y="2870925"/>
            <a:ext cx="841149" cy="2179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4" idx="4"/>
            <a:endCxn id="8" idx="0"/>
          </p:cNvCxnSpPr>
          <p:nvPr/>
        </p:nvCxnSpPr>
        <p:spPr>
          <a:xfrm>
            <a:off x="8416032" y="2547891"/>
            <a:ext cx="621439" cy="78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2" idx="4"/>
            <a:endCxn id="13" idx="0"/>
          </p:cNvCxnSpPr>
          <p:nvPr/>
        </p:nvCxnSpPr>
        <p:spPr>
          <a:xfrm>
            <a:off x="10440141" y="3891857"/>
            <a:ext cx="310718" cy="173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2" idx="2"/>
            <a:endCxn id="8" idx="6"/>
          </p:cNvCxnSpPr>
          <p:nvPr/>
        </p:nvCxnSpPr>
        <p:spPr>
          <a:xfrm flipH="1">
            <a:off x="9348189" y="3612211"/>
            <a:ext cx="781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7" idx="4"/>
            <a:endCxn id="15" idx="0"/>
          </p:cNvCxnSpPr>
          <p:nvPr/>
        </p:nvCxnSpPr>
        <p:spPr>
          <a:xfrm>
            <a:off x="7732451" y="3891858"/>
            <a:ext cx="346229" cy="201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7" idx="4"/>
            <a:endCxn id="11" idx="0"/>
          </p:cNvCxnSpPr>
          <p:nvPr/>
        </p:nvCxnSpPr>
        <p:spPr>
          <a:xfrm>
            <a:off x="7732451" y="3891858"/>
            <a:ext cx="1464815" cy="112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2" idx="4"/>
            <a:endCxn id="11" idx="0"/>
          </p:cNvCxnSpPr>
          <p:nvPr/>
        </p:nvCxnSpPr>
        <p:spPr>
          <a:xfrm flipH="1">
            <a:off x="9197266" y="3891857"/>
            <a:ext cx="1242875" cy="1129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9" idx="4"/>
            <a:endCxn id="12" idx="0"/>
          </p:cNvCxnSpPr>
          <p:nvPr/>
        </p:nvCxnSpPr>
        <p:spPr>
          <a:xfrm>
            <a:off x="10022890" y="2870925"/>
            <a:ext cx="417251" cy="461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12" idx="4"/>
            <a:endCxn id="14" idx="0"/>
          </p:cNvCxnSpPr>
          <p:nvPr/>
        </p:nvCxnSpPr>
        <p:spPr>
          <a:xfrm>
            <a:off x="10440141" y="3891857"/>
            <a:ext cx="621436" cy="70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endCxn id="13" idx="2"/>
          </p:cNvCxnSpPr>
          <p:nvPr/>
        </p:nvCxnSpPr>
        <p:spPr>
          <a:xfrm flipV="1">
            <a:off x="8357212" y="5905088"/>
            <a:ext cx="2082928" cy="279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11" idx="5"/>
            <a:endCxn id="13" idx="2"/>
          </p:cNvCxnSpPr>
          <p:nvPr/>
        </p:nvCxnSpPr>
        <p:spPr>
          <a:xfrm>
            <a:off x="9416977" y="5499146"/>
            <a:ext cx="1023163" cy="40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8" idx="4"/>
            <a:endCxn id="15" idx="0"/>
          </p:cNvCxnSpPr>
          <p:nvPr/>
        </p:nvCxnSpPr>
        <p:spPr>
          <a:xfrm flipH="1">
            <a:off x="8078680" y="3891857"/>
            <a:ext cx="958791" cy="20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87" idx="1"/>
          </p:cNvCxnSpPr>
          <p:nvPr/>
        </p:nvCxnSpPr>
        <p:spPr>
          <a:xfrm flipH="1">
            <a:off x="8651290" y="1651754"/>
            <a:ext cx="530451" cy="293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181741" y="1469262"/>
            <a:ext cx="1338298" cy="364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Node(point)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564423" y="2406826"/>
            <a:ext cx="1034250" cy="364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Edge(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연결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 flipH="1">
            <a:off x="10333610" y="2796466"/>
            <a:ext cx="530428" cy="256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9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4" y="1233956"/>
            <a:ext cx="113209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(5) </a:t>
            </a:r>
            <a:r>
              <a:rPr lang="ko-KR" altLang="en-US" sz="2000" b="1" dirty="0" err="1" smtClean="0"/>
              <a:t>토픽모델링</a:t>
            </a:r>
            <a:r>
              <a:rPr lang="en-US" altLang="ko-KR" sz="2000" b="1" dirty="0" smtClean="0"/>
              <a:t>(Topic Modeling) </a:t>
            </a:r>
            <a:r>
              <a:rPr lang="ko-KR" altLang="en-US" sz="2000" b="1" dirty="0" smtClean="0"/>
              <a:t>분석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어떤 주제로 글을 썼을까</a:t>
            </a:r>
            <a:r>
              <a:rPr lang="en-US" altLang="ko-KR" sz="2000" b="1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분석할 텍스트가 많다면 텍스트를 주제별로 분류해 핵심 단어를 살펴보면서 어떤 내용을 담고 있는지 파악할 필요가 있음</a:t>
            </a:r>
            <a:r>
              <a:rPr lang="en-US" altLang="ko-KR" sz="2000" b="1" dirty="0"/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텍스트의 핵심 주제를 찾아 비슷한 </a:t>
            </a:r>
            <a:r>
              <a:rPr lang="ko-KR" altLang="en-US" sz="2000" b="1" dirty="0" err="1" smtClean="0"/>
              <a:t>내용끼리</a:t>
            </a:r>
            <a:r>
              <a:rPr lang="ko-KR" altLang="en-US" sz="2000" b="1" dirty="0" smtClean="0"/>
              <a:t> 분류하는 것을 </a:t>
            </a:r>
            <a:r>
              <a:rPr lang="ko-KR" altLang="en-US" sz="2000" b="1" dirty="0" err="1" smtClean="0"/>
              <a:t>토픽모델링이라</a:t>
            </a:r>
            <a:r>
              <a:rPr lang="ko-KR" altLang="en-US" sz="2000" b="1" dirty="0" smtClean="0"/>
              <a:t> 함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2000" b="1" dirty="0" smtClean="0"/>
              <a:t>토픽모델링의 개념</a:t>
            </a:r>
            <a:endParaRPr lang="en-US" altLang="ko-KR" sz="20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35627" y="3705494"/>
            <a:ext cx="4206240" cy="97536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1: </a:t>
            </a:r>
            <a:r>
              <a:rPr lang="ko-KR" altLang="en-US" sz="1600" dirty="0" smtClean="0">
                <a:solidFill>
                  <a:schemeClr val="tx1"/>
                </a:solidFill>
              </a:rPr>
              <a:t>여름은 너무 덥다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2: </a:t>
            </a:r>
            <a:r>
              <a:rPr lang="ko-KR" altLang="en-US" sz="1600" dirty="0" smtClean="0">
                <a:solidFill>
                  <a:schemeClr val="tx1"/>
                </a:solidFill>
              </a:rPr>
              <a:t>겨울은 정말 춥다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여름은 겨울보다 정말 덥다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483035"/>
              </p:ext>
            </p:extLst>
          </p:nvPr>
        </p:nvGraphicFramePr>
        <p:xfrm>
          <a:off x="435627" y="4779066"/>
          <a:ext cx="428442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140">
                  <a:extLst>
                    <a:ext uri="{9D8B030D-6E8A-4147-A177-3AD203B41FA5}">
                      <a16:colId xmlns:a16="http://schemas.microsoft.com/office/drawing/2014/main" val="3206444067"/>
                    </a:ext>
                  </a:extLst>
                </a:gridCol>
                <a:gridCol w="1428140">
                  <a:extLst>
                    <a:ext uri="{9D8B030D-6E8A-4147-A177-3AD203B41FA5}">
                      <a16:colId xmlns:a16="http://schemas.microsoft.com/office/drawing/2014/main" val="682311421"/>
                    </a:ext>
                  </a:extLst>
                </a:gridCol>
                <a:gridCol w="1428140">
                  <a:extLst>
                    <a:ext uri="{9D8B030D-6E8A-4147-A177-3AD203B41FA5}">
                      <a16:colId xmlns:a16="http://schemas.microsoft.com/office/drawing/2014/main" val="577893819"/>
                    </a:ext>
                  </a:extLst>
                </a:gridCol>
              </a:tblGrid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단어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토픽</a:t>
                      </a:r>
                      <a:r>
                        <a:rPr lang="en-US" altLang="ko-KR" sz="1200" dirty="0" smtClean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토픽</a:t>
                      </a:r>
                      <a:r>
                        <a:rPr lang="en-US" altLang="ko-KR" sz="1200" dirty="0" smtClean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689940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여름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67%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199807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너무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33%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259245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덥다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67%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83009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겨울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93342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33%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391679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춥다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53475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20047" y="3416177"/>
            <a:ext cx="73237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개의 문서가 있는 경우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문서</a:t>
            </a:r>
            <a:r>
              <a:rPr lang="en-US" altLang="ko-KR" sz="2000" b="1" dirty="0" smtClean="0"/>
              <a:t>1:</a:t>
            </a:r>
            <a:r>
              <a:rPr lang="ko-KR" altLang="en-US" sz="2000" b="1" dirty="0" smtClean="0"/>
              <a:t> 여름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문서</a:t>
            </a:r>
            <a:r>
              <a:rPr lang="en-US" altLang="ko-KR" sz="2000" b="1" dirty="0" smtClean="0"/>
              <a:t>2:</a:t>
            </a:r>
            <a:r>
              <a:rPr lang="ko-KR" altLang="en-US" sz="2000" b="1" dirty="0" smtClean="0"/>
              <a:t> 겨울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문서</a:t>
            </a:r>
            <a:r>
              <a:rPr lang="en-US" altLang="ko-KR" sz="2000" b="1" dirty="0" smtClean="0"/>
              <a:t>3:</a:t>
            </a:r>
            <a:r>
              <a:rPr lang="ko-KR" altLang="en-US" sz="2000" b="1" dirty="0" smtClean="0"/>
              <a:t> 여름과 겨울과 관련된 있는 내용임</a:t>
            </a:r>
            <a:endParaRPr lang="en-US" altLang="ko-KR" sz="20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토픽 모델은 문서와 단어의 관계를 이용해 만들며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토픽 모델을 만들면 문서에 사용된 </a:t>
            </a:r>
            <a:r>
              <a:rPr lang="en-US" altLang="ko-KR" sz="2000" b="1" dirty="0" smtClean="0"/>
              <a:t>2</a:t>
            </a:r>
            <a:r>
              <a:rPr lang="ko-KR" altLang="en-US" sz="2000" b="1" dirty="0" smtClean="0"/>
              <a:t>개의 토픽 중 어디에 등장할 확률이 높은지 알 수 있음 </a:t>
            </a:r>
            <a:endParaRPr lang="en-US" altLang="ko-KR" sz="20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토픽</a:t>
            </a:r>
            <a:r>
              <a:rPr lang="en-US" altLang="ko-KR" sz="2000" b="1" dirty="0" smtClean="0"/>
              <a:t>A</a:t>
            </a:r>
            <a:r>
              <a:rPr lang="ko-KR" altLang="en-US" sz="2000" b="1" dirty="0" smtClean="0"/>
              <a:t>는 여름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토픽 </a:t>
            </a:r>
            <a:r>
              <a:rPr lang="en-US" altLang="ko-KR" sz="2000" b="1" dirty="0" smtClean="0"/>
              <a:t>B</a:t>
            </a:r>
            <a:r>
              <a:rPr lang="ko-KR" altLang="en-US" sz="2000" b="1" dirty="0" smtClean="0"/>
              <a:t>는 겨울과 관련된 주제라는 것을 알 수 있음 </a:t>
            </a:r>
            <a:endParaRPr lang="en-US" altLang="ko-KR" sz="20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720047" y="3002153"/>
            <a:ext cx="714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*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토픽 모델에서는 텍스트를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‘document(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문서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)’, 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단어는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‘term’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으로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표현함</a:t>
            </a:r>
            <a:endParaRPr lang="en-US" altLang="ko-KR" sz="1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4" y="1390715"/>
            <a:ext cx="6628476" cy="1611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700" b="1" dirty="0" smtClean="0"/>
              <a:t>문서를 토픽 별로 분류하기</a:t>
            </a:r>
            <a:endParaRPr lang="en-US" altLang="ko-KR" sz="17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토픽 모델을 만들면 문서가 어떤 토픽에 등장할 확률이 높은지 알 수 있음</a:t>
            </a:r>
            <a:endParaRPr lang="en-US" altLang="ko-KR" sz="17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이 확률을 이용하면 문서를 토픽 별로 분류가 가능함</a:t>
            </a:r>
            <a:endParaRPr lang="en-US" altLang="ko-KR" sz="17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112590"/>
              </p:ext>
            </p:extLst>
          </p:nvPr>
        </p:nvGraphicFramePr>
        <p:xfrm>
          <a:off x="7177413" y="1355880"/>
          <a:ext cx="461244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481">
                  <a:extLst>
                    <a:ext uri="{9D8B030D-6E8A-4147-A177-3AD203B41FA5}">
                      <a16:colId xmlns:a16="http://schemas.microsoft.com/office/drawing/2014/main" val="3206444067"/>
                    </a:ext>
                  </a:extLst>
                </a:gridCol>
                <a:gridCol w="1537481">
                  <a:extLst>
                    <a:ext uri="{9D8B030D-6E8A-4147-A177-3AD203B41FA5}">
                      <a16:colId xmlns:a16="http://schemas.microsoft.com/office/drawing/2014/main" val="682311421"/>
                    </a:ext>
                  </a:extLst>
                </a:gridCol>
                <a:gridCol w="1537481">
                  <a:extLst>
                    <a:ext uri="{9D8B030D-6E8A-4147-A177-3AD203B41FA5}">
                      <a16:colId xmlns:a16="http://schemas.microsoft.com/office/drawing/2014/main" val="577893819"/>
                    </a:ext>
                  </a:extLst>
                </a:gridCol>
              </a:tblGrid>
              <a:tr h="192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단어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토픽</a:t>
                      </a:r>
                      <a:r>
                        <a:rPr lang="en-US" altLang="ko-KR" sz="1200" dirty="0" smtClean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토픽</a:t>
                      </a:r>
                      <a:r>
                        <a:rPr lang="en-US" altLang="ko-KR" sz="1200" dirty="0" smtClean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689940"/>
                  </a:ext>
                </a:extLst>
              </a:tr>
              <a:tr h="192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문서</a:t>
                      </a: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199807"/>
                  </a:ext>
                </a:extLst>
              </a:tr>
              <a:tr h="192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문서</a:t>
                      </a:r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259245"/>
                  </a:ext>
                </a:extLst>
              </a:tr>
              <a:tr h="192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문서</a:t>
                      </a:r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60%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83009"/>
                  </a:ext>
                </a:extLst>
              </a:tr>
              <a:tr h="192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문서</a:t>
                      </a:r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93342"/>
                  </a:ext>
                </a:extLst>
              </a:tr>
              <a:tr h="192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문서</a:t>
                      </a:r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40%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391679"/>
                  </a:ext>
                </a:extLst>
              </a:tr>
              <a:tr h="192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문서</a:t>
                      </a:r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100%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53475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31123" y="3309496"/>
            <a:ext cx="6801197" cy="318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sz="1700" b="1" dirty="0" smtClean="0"/>
              <a:t>LDA </a:t>
            </a:r>
            <a:r>
              <a:rPr lang="ko-KR" altLang="en-US" sz="1700" b="1" dirty="0" smtClean="0"/>
              <a:t>모델의 개념 </a:t>
            </a:r>
            <a:endParaRPr lang="en-US" altLang="ko-KR" sz="17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 smtClean="0"/>
              <a:t>LDA(Latent </a:t>
            </a:r>
            <a:r>
              <a:rPr lang="en-US" altLang="ko-KR" sz="1700" b="1" dirty="0" err="1" smtClean="0"/>
              <a:t>Dirichlet</a:t>
            </a:r>
            <a:r>
              <a:rPr lang="en-US" altLang="ko-KR" sz="1700" b="1" dirty="0" smtClean="0"/>
              <a:t> Allocation, </a:t>
            </a:r>
            <a:r>
              <a:rPr lang="ko-KR" altLang="en-US" sz="1700" b="1" dirty="0" smtClean="0"/>
              <a:t>잠재 </a:t>
            </a:r>
            <a:r>
              <a:rPr lang="ko-KR" altLang="en-US" sz="1700" b="1" dirty="0" err="1" smtClean="0"/>
              <a:t>디리클레</a:t>
            </a:r>
            <a:r>
              <a:rPr lang="ko-KR" altLang="en-US" sz="1700" b="1" dirty="0" smtClean="0"/>
              <a:t> 할당</a:t>
            </a:r>
            <a:r>
              <a:rPr lang="en-US" altLang="ko-KR" sz="1700" b="1" dirty="0" smtClean="0"/>
              <a:t>)</a:t>
            </a:r>
            <a:r>
              <a:rPr lang="ko-KR" altLang="en-US" sz="1700" b="1" dirty="0" smtClean="0"/>
              <a:t>는 가장 널리 사용되는 토픽 모델링 알고리즘</a:t>
            </a:r>
            <a:endParaRPr lang="en-US" altLang="ko-KR" sz="17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b="1" dirty="0" smtClean="0"/>
              <a:t>(LDA</a:t>
            </a:r>
            <a:r>
              <a:rPr lang="ko-KR" altLang="en-US" sz="1700" b="1" dirty="0" smtClean="0"/>
              <a:t>의 기본 가정</a:t>
            </a:r>
            <a:r>
              <a:rPr lang="en-US" altLang="ko-KR" sz="1700" b="1" dirty="0" smtClean="0"/>
              <a:t>) LDA</a:t>
            </a:r>
            <a:r>
              <a:rPr lang="ko-KR" altLang="en-US" sz="1700" b="1" dirty="0" smtClean="0"/>
              <a:t>는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한 토픽에 여러 단어가 서로 다른 확률로 포함</a:t>
            </a:r>
            <a:r>
              <a:rPr lang="ko-KR" altLang="en-US" sz="1700" b="1" dirty="0" smtClean="0"/>
              <a:t>됨</a:t>
            </a:r>
            <a:r>
              <a:rPr lang="en-US" altLang="ko-KR" sz="1700" b="1" dirty="0" smtClean="0"/>
              <a:t>,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같은 단어가 여러 토픽에 서로 다른 확률로 포함</a:t>
            </a:r>
            <a:r>
              <a:rPr lang="ko-KR" altLang="en-US" sz="1700" b="1" dirty="0" smtClean="0"/>
              <a:t>됨</a:t>
            </a:r>
            <a:r>
              <a:rPr lang="en-US" altLang="ko-KR" sz="1700" b="1" dirty="0" smtClean="0"/>
              <a:t>,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문서는 여러 토픽의 혼합으로 구성됨</a:t>
            </a:r>
            <a:r>
              <a:rPr lang="ko-KR" altLang="en-US" sz="1700" b="1" dirty="0" smtClean="0"/>
              <a:t>을 가정함 </a:t>
            </a:r>
            <a:r>
              <a:rPr lang="en-US" altLang="ko-KR" sz="1700" b="1" dirty="0" smtClean="0"/>
              <a:t>-&gt; </a:t>
            </a:r>
            <a:r>
              <a:rPr lang="en-US" altLang="ko-KR" sz="1700" b="1" u="sng" dirty="0" smtClean="0">
                <a:solidFill>
                  <a:schemeClr val="accent2"/>
                </a:solidFill>
              </a:rPr>
              <a:t>(</a:t>
            </a:r>
            <a:r>
              <a:rPr lang="ko-KR" altLang="en-US" sz="1700" b="1" u="sng" dirty="0" smtClean="0">
                <a:solidFill>
                  <a:schemeClr val="accent2"/>
                </a:solidFill>
              </a:rPr>
              <a:t>요약</a:t>
            </a:r>
            <a:r>
              <a:rPr lang="en-US" altLang="ko-KR" sz="1700" b="1" u="sng" dirty="0" smtClean="0">
                <a:solidFill>
                  <a:schemeClr val="accent2"/>
                </a:solidFill>
              </a:rPr>
              <a:t>) </a:t>
            </a:r>
            <a:r>
              <a:rPr lang="ko-KR" altLang="en-US" sz="1700" b="1" u="sng" dirty="0" smtClean="0">
                <a:solidFill>
                  <a:schemeClr val="accent2"/>
                </a:solidFill>
              </a:rPr>
              <a:t>단어</a:t>
            </a:r>
            <a:r>
              <a:rPr lang="en-US" altLang="ko-KR" sz="1700" b="1" u="sng" dirty="0" smtClean="0">
                <a:solidFill>
                  <a:schemeClr val="accent2"/>
                </a:solidFill>
              </a:rPr>
              <a:t>-</a:t>
            </a:r>
            <a:r>
              <a:rPr lang="ko-KR" altLang="en-US" sz="1700" b="1" u="sng" dirty="0" smtClean="0">
                <a:solidFill>
                  <a:schemeClr val="accent2"/>
                </a:solidFill>
              </a:rPr>
              <a:t>문서 간의 토픽 분류가 융합된 개념 </a:t>
            </a:r>
            <a:r>
              <a:rPr lang="en-US" altLang="ko-KR" sz="1700" b="1" dirty="0" smtClean="0"/>
              <a:t>-&gt; (</a:t>
            </a:r>
            <a:r>
              <a:rPr lang="ko-KR" altLang="en-US" sz="1700" b="1" dirty="0" smtClean="0"/>
              <a:t>예시</a:t>
            </a:r>
            <a:r>
              <a:rPr lang="en-US" altLang="ko-KR" sz="1700" b="1" dirty="0" smtClean="0"/>
              <a:t>) </a:t>
            </a:r>
            <a:r>
              <a:rPr lang="ko-KR" altLang="en-US" sz="1700" b="1" dirty="0" smtClean="0"/>
              <a:t>문서</a:t>
            </a:r>
            <a:r>
              <a:rPr lang="en-US" altLang="ko-KR" sz="1700" b="1" dirty="0" smtClean="0"/>
              <a:t>1</a:t>
            </a:r>
            <a:r>
              <a:rPr lang="ko-KR" altLang="en-US" sz="1700" b="1" dirty="0" smtClean="0"/>
              <a:t>은 토픽</a:t>
            </a:r>
            <a:r>
              <a:rPr lang="en-US" altLang="ko-KR" sz="1700" b="1" dirty="0" smtClean="0"/>
              <a:t>A</a:t>
            </a:r>
            <a:r>
              <a:rPr lang="ko-KR" altLang="en-US" sz="1700" b="1" dirty="0" smtClean="0"/>
              <a:t>의 단어 확률이 높으니 토픽</a:t>
            </a:r>
            <a:r>
              <a:rPr lang="en-US" altLang="ko-KR" sz="1700" b="1" dirty="0" smtClean="0"/>
              <a:t>A</a:t>
            </a:r>
            <a:r>
              <a:rPr lang="ko-KR" altLang="en-US" sz="1700" b="1" dirty="0" smtClean="0"/>
              <a:t>로 분류</a:t>
            </a:r>
            <a:endParaRPr lang="en-US" altLang="ko-KR" sz="1700" b="1" dirty="0" smtClean="0"/>
          </a:p>
        </p:txBody>
      </p:sp>
      <p:pic>
        <p:nvPicPr>
          <p:cNvPr id="2" name="그림 1" descr="&lt;strong&gt;Topic&lt;/strong&gt; &lt;strong&gt;modeling&lt;/strong&gt; using &lt;strong&gt;LDA&lt;/strong&gt; algorithm | NLP Part-3 | by Rahul Sood | Batteries Included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13" y="3715572"/>
            <a:ext cx="4702629" cy="28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2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355880"/>
            <a:ext cx="111816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(6) </a:t>
            </a:r>
            <a:r>
              <a:rPr lang="ko-KR" altLang="en-US" sz="1600" b="1" dirty="0" smtClean="0"/>
              <a:t>최적의 토픽 수 정하기 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/>
              <a:t>토픽 모델의 구조는 토픽 수에 따라 달라지며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토픽 수가 너무 적으면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대부분의 단어가 한 토픽의 주요 단어가 되어 의미가 불분명하고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반대로 토픽 수가 너무 많으면 여러 토픽에 주요 단어가 중복되어 토픽이 무엇인지 알기 어려움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토픽 수를 정하는 방법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</a:rPr>
              <a:t>① </a:t>
            </a:r>
            <a:r>
              <a:rPr lang="ko-KR" altLang="en-US" sz="1600" b="1" dirty="0" smtClean="0"/>
              <a:t>모델의 내용을 보고 해석 가능성을 고려해 주관적 판단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토픽 수는 정답이 없기 때문에 연구자가 적당한 개수를 정해 모델을 만든 다음 내용을 보고 판단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/>
              <a:t>주요 단어가 토픽을 잘 대표하는가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/>
              <a:t>문서가 비슷한 </a:t>
            </a:r>
            <a:r>
              <a:rPr lang="ko-KR" altLang="en-US" sz="1600" b="1" dirty="0" err="1" smtClean="0"/>
              <a:t>내용끼리</a:t>
            </a:r>
            <a:r>
              <a:rPr lang="ko-KR" altLang="en-US" sz="1600" b="1" dirty="0" smtClean="0"/>
              <a:t> 잘 분류 되었는가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/>
              <a:t>모델이 텍스트를 해석하는데 도움이 되는가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성능 지표를 비교해 토픽 수 정하기 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b="1" dirty="0" err="1" smtClean="0"/>
              <a:t>하이퍼파라미터</a:t>
            </a:r>
            <a:r>
              <a:rPr lang="ko-KR" altLang="en-US" sz="1600" b="1" dirty="0" smtClean="0"/>
              <a:t> 튜닝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hyperparameter</a:t>
            </a:r>
            <a:r>
              <a:rPr lang="en-US" altLang="ko-KR" sz="1600" b="1" dirty="0" smtClean="0"/>
              <a:t> tuning)</a:t>
            </a:r>
            <a:r>
              <a:rPr lang="ko-KR" altLang="en-US" sz="1600" b="1" dirty="0" smtClean="0"/>
              <a:t>을 이용해 최적의 토픽 수 선정 </a:t>
            </a:r>
            <a:endParaRPr lang="en-US" altLang="ko-KR" sz="1600" b="1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b="1" dirty="0" smtClean="0"/>
              <a:t>토픽 수를 기술적으로 판단하는 방법</a:t>
            </a:r>
            <a:endParaRPr lang="en-US" altLang="ko-KR" sz="16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5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355880"/>
            <a:ext cx="112686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b="1" dirty="0" smtClean="0"/>
              <a:t>실습 사전 단계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R</a:t>
            </a:r>
            <a:r>
              <a:rPr lang="ko-KR" altLang="en-US" sz="2400" b="1" dirty="0" smtClean="0"/>
              <a:t>을 활용한 실습 시 </a:t>
            </a:r>
            <a:r>
              <a:rPr lang="ko-KR" altLang="en-US" sz="2400" b="1" dirty="0" smtClean="0">
                <a:solidFill>
                  <a:schemeClr val="accent2"/>
                </a:solidFill>
              </a:rPr>
              <a:t>사용자마다 컴퓨터 환경이 달라 </a:t>
            </a:r>
            <a:r>
              <a:rPr lang="en-US" altLang="ko-KR" sz="2400" b="1" dirty="0" smtClean="0">
                <a:solidFill>
                  <a:schemeClr val="accent2"/>
                </a:solidFill>
              </a:rPr>
              <a:t>R studio</a:t>
            </a:r>
            <a:r>
              <a:rPr lang="ko-KR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</a:rPr>
              <a:t>install error, </a:t>
            </a:r>
            <a:r>
              <a:rPr lang="ko-KR" altLang="en-US" sz="2400" b="1" dirty="0" smtClean="0">
                <a:solidFill>
                  <a:schemeClr val="accent2"/>
                </a:solidFill>
              </a:rPr>
              <a:t>혹은 </a:t>
            </a:r>
            <a:r>
              <a:rPr lang="en-US" altLang="ko-KR" sz="2400" b="1" dirty="0" smtClean="0">
                <a:solidFill>
                  <a:schemeClr val="accent2"/>
                </a:solidFill>
              </a:rPr>
              <a:t>package</a:t>
            </a:r>
            <a:r>
              <a:rPr lang="ko-KR" altLang="en-US" sz="2400" b="1" dirty="0" smtClean="0">
                <a:solidFill>
                  <a:schemeClr val="accent2"/>
                </a:solidFill>
              </a:rPr>
              <a:t>가 설치되지 않는 등의 문제가 발생</a:t>
            </a:r>
            <a:r>
              <a:rPr lang="ko-KR" altLang="en-US" sz="2400" b="1" dirty="0" smtClean="0"/>
              <a:t>할 수 있음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smtClean="0"/>
              <a:t>컴퓨터 환경의 경우 </a:t>
            </a:r>
            <a:r>
              <a:rPr lang="en-US" altLang="ko-KR" sz="2400" b="1" dirty="0" smtClean="0"/>
              <a:t>1:1 </a:t>
            </a:r>
            <a:r>
              <a:rPr lang="ko-KR" altLang="en-US" sz="2400" b="1" dirty="0" smtClean="0"/>
              <a:t>대응하는데 시간이 소요되는 등의 어려움이 있으므로 </a:t>
            </a:r>
            <a:r>
              <a:rPr lang="ko-KR" altLang="en-US" sz="2400" b="1" dirty="0" smtClean="0">
                <a:solidFill>
                  <a:schemeClr val="accent2"/>
                </a:solidFill>
              </a:rPr>
              <a:t>본 강의에서는 </a:t>
            </a:r>
            <a:r>
              <a:rPr lang="en-US" altLang="ko-KR" sz="2400" b="1" dirty="0" smtClean="0">
                <a:solidFill>
                  <a:schemeClr val="accent2"/>
                </a:solidFill>
              </a:rPr>
              <a:t>R studio cloud</a:t>
            </a:r>
            <a:r>
              <a:rPr lang="ko-KR" altLang="en-US" sz="2400" b="1" dirty="0" smtClean="0">
                <a:solidFill>
                  <a:schemeClr val="accent2"/>
                </a:solidFill>
              </a:rPr>
              <a:t>를 활용하여 실습</a:t>
            </a:r>
            <a:r>
              <a:rPr lang="ko-KR" altLang="en-US" sz="2400" b="1" dirty="0" smtClean="0"/>
              <a:t>을 하게 됨 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 smtClean="0"/>
              <a:t>단</a:t>
            </a:r>
            <a:r>
              <a:rPr lang="en-US" altLang="ko-KR" sz="2400" b="1" dirty="0" smtClean="0"/>
              <a:t>, R studio cloud</a:t>
            </a:r>
            <a:r>
              <a:rPr lang="ko-KR" altLang="en-US" sz="2400" b="1" dirty="0" smtClean="0"/>
              <a:t>는 제한된 </a:t>
            </a:r>
            <a:r>
              <a:rPr lang="en-US" altLang="ko-KR" sz="2400" b="1" dirty="0" smtClean="0"/>
              <a:t>script, storage, ram </a:t>
            </a:r>
            <a:r>
              <a:rPr lang="ko-KR" altLang="en-US" sz="2400" b="1" dirty="0" smtClean="0"/>
              <a:t>용량으로 무거운 분석을 하기에는 어려움이 있음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예시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토픽모델링에서의 </a:t>
            </a:r>
            <a:r>
              <a:rPr lang="en-US" altLang="ko-KR" sz="2400" b="1" dirty="0" err="1" smtClean="0"/>
              <a:t>FindTopicNumber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실제 개인별 </a:t>
            </a:r>
            <a:r>
              <a:rPr lang="ko-KR" altLang="en-US" sz="2400" b="1" dirty="0" err="1" smtClean="0"/>
              <a:t>연습시</a:t>
            </a:r>
            <a:r>
              <a:rPr lang="ko-KR" altLang="en-US" sz="2400" b="1" dirty="0" smtClean="0"/>
              <a:t> 본인의 컴퓨터에 </a:t>
            </a:r>
            <a:r>
              <a:rPr lang="en-US" altLang="ko-KR" sz="2400" b="1" dirty="0" smtClean="0"/>
              <a:t>R studio</a:t>
            </a:r>
            <a:r>
              <a:rPr lang="ko-KR" altLang="en-US" sz="2400" b="1" dirty="0" smtClean="0"/>
              <a:t>를 설치하여 학습하는 것을 </a:t>
            </a:r>
            <a:r>
              <a:rPr lang="ko-KR" altLang="en-US" sz="2400" b="1" dirty="0" err="1" smtClean="0"/>
              <a:t>추전</a:t>
            </a:r>
            <a:r>
              <a:rPr lang="ko-KR" altLang="en-US" sz="2400" b="1" dirty="0" smtClean="0"/>
              <a:t> </a:t>
            </a:r>
            <a:endParaRPr lang="en-US" altLang="ko-KR" sz="24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48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116286" y="1061554"/>
            <a:ext cx="1006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Cloud</a:t>
            </a:r>
          </a:p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-R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서버에서 사용할 수 있는 사이트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2400" dirty="0" smtClean="0">
                <a:hlinkClick r:id="rId2"/>
              </a:rPr>
              <a:t>https</a:t>
            </a:r>
            <a:r>
              <a:rPr lang="ko-KR" altLang="en-US" sz="2400" dirty="0">
                <a:hlinkClick r:id="rId2"/>
              </a:rPr>
              <a:t>://rstudio.cloud</a:t>
            </a:r>
            <a:r>
              <a:rPr lang="ko-KR" altLang="en-US" sz="2400" dirty="0" smtClean="0">
                <a:hlinkClick r:id="rId2"/>
              </a:rPr>
              <a:t>/</a:t>
            </a:r>
            <a:r>
              <a:rPr lang="ko-KR" altLang="en-US" sz="2400" dirty="0" smtClean="0"/>
              <a:t>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8" y="2079886"/>
            <a:ext cx="7336302" cy="31525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0" y="3656143"/>
            <a:ext cx="7122347" cy="284625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9713" y="3956571"/>
            <a:ext cx="1696767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15030" y="3736036"/>
            <a:ext cx="1696767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57190" y="5979881"/>
            <a:ext cx="1841370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5594" y="5457546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20" name="직선 화살표 연결선 19"/>
          <p:cNvCxnSpPr>
            <a:stCxn id="18" idx="0"/>
          </p:cNvCxnSpPr>
          <p:nvPr/>
        </p:nvCxnSpPr>
        <p:spPr>
          <a:xfrm flipV="1">
            <a:off x="1468096" y="4553410"/>
            <a:ext cx="0" cy="90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172154" y="2757898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sp>
        <p:nvSpPr>
          <p:cNvPr id="22" name="직사각형 21"/>
          <p:cNvSpPr/>
          <p:nvPr/>
        </p:nvSpPr>
        <p:spPr>
          <a:xfrm>
            <a:off x="8365978" y="3212816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24" name="직선 화살표 연결선 23"/>
          <p:cNvCxnSpPr>
            <a:stCxn id="21" idx="2"/>
          </p:cNvCxnSpPr>
          <p:nvPr/>
        </p:nvCxnSpPr>
        <p:spPr>
          <a:xfrm flipH="1">
            <a:off x="6705600" y="3281118"/>
            <a:ext cx="1529056" cy="675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8996230" y="3736036"/>
            <a:ext cx="432249" cy="238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 </a:t>
            </a:r>
            <a:r>
              <a:rPr lang="ko-KR" altLang="en-US" sz="3600" b="1" dirty="0"/>
              <a:t>텍스트 </a:t>
            </a:r>
            <a:r>
              <a:rPr lang="ko-KR" altLang="en-US" sz="3600" b="1" dirty="0" err="1"/>
              <a:t>마이닝</a:t>
            </a:r>
            <a:r>
              <a:rPr lang="ko-KR" altLang="en-US" sz="3600" b="1" dirty="0"/>
              <a:t> 실습 </a:t>
            </a:r>
          </a:p>
        </p:txBody>
      </p:sp>
    </p:spTree>
    <p:extLst>
      <p:ext uri="{BB962C8B-B14F-4D97-AF65-F5344CB8AC3E}">
        <p14:creationId xmlns:p14="http://schemas.microsoft.com/office/powerpoint/2010/main" val="4875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116286" y="1061554"/>
            <a:ext cx="931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Cloud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58753" y="1523219"/>
            <a:ext cx="11031507" cy="5014433"/>
            <a:chOff x="558753" y="1523219"/>
            <a:chExt cx="11031507" cy="501443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15" y="1523219"/>
              <a:ext cx="10799445" cy="5014433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558753" y="2019720"/>
              <a:ext cx="1696767" cy="4410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154195" y="1993598"/>
              <a:ext cx="1219201" cy="4410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389326" y="1523219"/>
              <a:ext cx="984070" cy="30558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90815" y="2497633"/>
              <a:ext cx="984070" cy="305581"/>
            </a:xfrm>
            <a:prstGeom prst="rect">
              <a:avLst/>
            </a:prstGeom>
            <a:solidFill>
              <a:srgbClr val="F9F8F8"/>
            </a:solidFill>
            <a:ln>
              <a:solidFill>
                <a:srgbClr val="F9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 </a:t>
            </a:r>
            <a:r>
              <a:rPr lang="ko-KR" altLang="en-US" sz="3600" b="1" dirty="0"/>
              <a:t>텍스트 </a:t>
            </a:r>
            <a:r>
              <a:rPr lang="ko-KR" altLang="en-US" sz="3600" b="1" dirty="0" err="1"/>
              <a:t>마이닝</a:t>
            </a:r>
            <a:r>
              <a:rPr lang="ko-KR" altLang="en-US" sz="3600" b="1" dirty="0"/>
              <a:t> 실습 </a:t>
            </a:r>
          </a:p>
        </p:txBody>
      </p:sp>
    </p:spTree>
    <p:extLst>
      <p:ext uri="{BB962C8B-B14F-4D97-AF65-F5344CB8AC3E}">
        <p14:creationId xmlns:p14="http://schemas.microsoft.com/office/powerpoint/2010/main" val="11611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985208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/>
              <a:t>STEP2. R</a:t>
            </a:r>
            <a:r>
              <a:rPr lang="ko-KR" altLang="en-US" sz="7200" b="1" dirty="0" smtClean="0"/>
              <a:t>을 활용한 </a:t>
            </a:r>
            <a:endParaRPr lang="en-US" altLang="ko-KR" sz="7200" b="1" dirty="0" smtClean="0"/>
          </a:p>
          <a:p>
            <a:pPr algn="ctr"/>
            <a:r>
              <a:rPr lang="ko-KR" altLang="en-US" sz="7200" b="1" dirty="0" smtClean="0"/>
              <a:t>텍스트 </a:t>
            </a:r>
            <a:r>
              <a:rPr lang="ko-KR" altLang="en-US" sz="7200" b="1" dirty="0" err="1" smtClean="0"/>
              <a:t>마이닝</a:t>
            </a:r>
            <a:r>
              <a:rPr lang="ko-KR" altLang="en-US" sz="7200" b="1" smtClean="0"/>
              <a:t> 분석 </a:t>
            </a:r>
            <a:endParaRPr lang="ko-KR" altLang="en-US" sz="7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0628" y="210842"/>
            <a:ext cx="6836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2022-</a:t>
            </a:r>
            <a:r>
              <a:rPr lang="ko-KR" altLang="en-US" sz="3200" b="1" dirty="0" smtClean="0"/>
              <a:t>여름학기 특강 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27" y="5590573"/>
            <a:ext cx="4571512" cy="10403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908982" y="4468946"/>
            <a:ext cx="3767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경북대학교 무역학과 </a:t>
            </a:r>
            <a:r>
              <a:rPr lang="en-US" altLang="ko-KR" sz="1600" b="1" dirty="0" smtClean="0"/>
              <a:t>Post-doc </a:t>
            </a:r>
            <a:r>
              <a:rPr lang="ko-KR" altLang="en-US" sz="1600" b="1" dirty="0" smtClean="0"/>
              <a:t>오진호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493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355880"/>
            <a:ext cx="11268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R </a:t>
            </a:r>
            <a:r>
              <a:rPr lang="en-US" altLang="ko-KR" sz="2400" b="1" dirty="0"/>
              <a:t>studio Cloud</a:t>
            </a:r>
            <a:r>
              <a:rPr lang="ko-KR" altLang="en-US" sz="2400" b="1" dirty="0"/>
              <a:t>에서 </a:t>
            </a:r>
            <a:r>
              <a:rPr lang="en-US" altLang="ko-KR" sz="2400" b="1" dirty="0" smtClean="0"/>
              <a:t>excel </a:t>
            </a:r>
            <a:r>
              <a:rPr lang="ko-KR" altLang="en-US" sz="2400" b="1" dirty="0" smtClean="0"/>
              <a:t>데이터를 </a:t>
            </a:r>
            <a:r>
              <a:rPr lang="en-US" altLang="ko-KR" sz="2400" b="1" dirty="0" smtClean="0"/>
              <a:t>input</a:t>
            </a:r>
            <a:r>
              <a:rPr lang="ko-KR" altLang="en-US" sz="2400" b="1" dirty="0"/>
              <a:t>하는 방법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/>
              <a:t> </a:t>
            </a:r>
            <a:endParaRPr lang="en-US" altLang="ko-KR" sz="24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31123" y="1881571"/>
            <a:ext cx="11553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오른쪽 아래 창 </a:t>
            </a:r>
            <a:r>
              <a:rPr lang="en-US" altLang="ko-KR" sz="2000" b="1" dirty="0" smtClean="0"/>
              <a:t>File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s</a:t>
            </a:r>
            <a:r>
              <a:rPr lang="en-US" altLang="ko-KR" sz="2000" b="1" dirty="0" smtClean="0"/>
              <a:t>(File x) </a:t>
            </a:r>
            <a:r>
              <a:rPr lang="en-US" altLang="ko-KR" sz="2000" b="1" dirty="0">
                <a:latin typeface="맑은 고딕" panose="020B0503020000020004" pitchFamily="50" charset="-127"/>
              </a:rPr>
              <a:t>→</a:t>
            </a:r>
            <a:r>
              <a:rPr lang="en-US" altLang="ko-KR" sz="2000" b="1" dirty="0" smtClean="0"/>
              <a:t> upload </a:t>
            </a:r>
            <a:r>
              <a:rPr lang="en-US" altLang="ko-KR" sz="2000" b="1" dirty="0">
                <a:latin typeface="맑은 고딕" panose="020B0503020000020004" pitchFamily="50" charset="-127"/>
              </a:rPr>
              <a:t>→</a:t>
            </a:r>
            <a:r>
              <a:rPr lang="en-US" altLang="ko-KR" sz="2000" b="1" dirty="0" smtClean="0"/>
              <a:t> File to upload </a:t>
            </a:r>
            <a:r>
              <a:rPr lang="en-US" altLang="ko-KR" sz="2000" b="1" dirty="0"/>
              <a:t>(example.xlsx) </a:t>
            </a:r>
            <a:r>
              <a:rPr lang="en-US" altLang="ko-KR" sz="2000" b="1" dirty="0">
                <a:latin typeface="맑은 고딕" panose="020B0503020000020004" pitchFamily="50" charset="-127"/>
              </a:rPr>
              <a:t>→</a:t>
            </a:r>
            <a:r>
              <a:rPr lang="en-US" altLang="ko-KR" sz="2000" b="1" dirty="0" smtClean="0"/>
              <a:t> (Files </a:t>
            </a:r>
            <a:r>
              <a:rPr lang="ko-KR" altLang="en-US" sz="2000" b="1" dirty="0" smtClean="0"/>
              <a:t>창 데이터 클릭</a:t>
            </a:r>
            <a:r>
              <a:rPr lang="en-US" altLang="ko-KR" sz="2000" b="1" dirty="0" smtClean="0"/>
              <a:t>) import dataset </a:t>
            </a:r>
            <a:r>
              <a:rPr lang="en-US" altLang="ko-KR" sz="2000" b="1" dirty="0">
                <a:latin typeface="맑은 고딕" panose="020B0503020000020004" pitchFamily="50" charset="-127"/>
              </a:rPr>
              <a:t>→</a:t>
            </a:r>
            <a:r>
              <a:rPr lang="en-US" altLang="ko-KR" sz="2000" b="1" dirty="0" smtClean="0"/>
              <a:t> import </a:t>
            </a:r>
            <a:endParaRPr lang="ko-KR" altLang="en-US" sz="2000" b="1" dirty="0"/>
          </a:p>
        </p:txBody>
      </p:sp>
      <p:sp>
        <p:nvSpPr>
          <p:cNvPr id="8" name="직사각형 7"/>
          <p:cNvSpPr/>
          <p:nvPr/>
        </p:nvSpPr>
        <p:spPr>
          <a:xfrm>
            <a:off x="331123" y="2751149"/>
            <a:ext cx="11553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Import</a:t>
            </a:r>
            <a:r>
              <a:rPr lang="ko-KR" altLang="en-US" sz="2000" b="1" dirty="0" smtClean="0"/>
              <a:t>를 위해 </a:t>
            </a:r>
            <a:r>
              <a:rPr lang="en-US" altLang="ko-KR" sz="2000" b="1" dirty="0" smtClean="0"/>
              <a:t>“</a:t>
            </a:r>
            <a:r>
              <a:rPr lang="en-US" altLang="ko-KR" sz="2000" b="1" dirty="0" err="1" smtClean="0"/>
              <a:t>readxl</a:t>
            </a:r>
            <a:r>
              <a:rPr lang="en-US" altLang="ko-KR" sz="2000" b="1" dirty="0" smtClean="0"/>
              <a:t>”, “</a:t>
            </a:r>
            <a:r>
              <a:rPr lang="en-US" altLang="ko-KR" sz="2000" b="1" dirty="0" err="1" smtClean="0"/>
              <a:t>Rcpp</a:t>
            </a:r>
            <a:r>
              <a:rPr lang="en-US" altLang="ko-KR" sz="2000" b="1" dirty="0" smtClean="0"/>
              <a:t>” </a:t>
            </a:r>
            <a:r>
              <a:rPr lang="ko-KR" altLang="en-US" sz="2000" b="1" dirty="0" smtClean="0"/>
              <a:t>패키</a:t>
            </a:r>
            <a:r>
              <a:rPr lang="ko-KR" altLang="en-US" sz="2000" b="1" dirty="0"/>
              <a:t>지</a:t>
            </a:r>
            <a:r>
              <a:rPr lang="ko-KR" altLang="en-US" sz="2000" b="1" dirty="0" smtClean="0"/>
              <a:t> 설치가 필요함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install.packages</a:t>
            </a:r>
            <a:r>
              <a:rPr lang="en-US" altLang="ko-KR" sz="2000" b="1" dirty="0" smtClean="0"/>
              <a:t>(“</a:t>
            </a:r>
            <a:r>
              <a:rPr lang="en-US" altLang="ko-KR" sz="2000" b="1" dirty="0" err="1" smtClean="0"/>
              <a:t>readxl</a:t>
            </a:r>
            <a:r>
              <a:rPr lang="en-US" altLang="ko-KR" sz="2000" b="1" dirty="0"/>
              <a:t>”) </a:t>
            </a:r>
          </a:p>
          <a:p>
            <a:r>
              <a:rPr lang="en-US" altLang="ko-KR" sz="2000" b="1" dirty="0" err="1" smtClean="0"/>
              <a:t>install.packages</a:t>
            </a:r>
            <a:r>
              <a:rPr lang="en-US" altLang="ko-KR" sz="2000" b="1" dirty="0" smtClean="0"/>
              <a:t>(“</a:t>
            </a:r>
            <a:r>
              <a:rPr lang="en-US" altLang="ko-KR" sz="2000" b="1" dirty="0" err="1" smtClean="0"/>
              <a:t>Rcpp</a:t>
            </a:r>
            <a:r>
              <a:rPr lang="en-US" altLang="ko-KR" sz="2000" b="1" dirty="0" smtClean="0"/>
              <a:t>”)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45091" y="3213427"/>
            <a:ext cx="71111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/>
              <a:t>Console </a:t>
            </a:r>
            <a:r>
              <a:rPr lang="ko-KR" altLang="en-US" sz="3000" b="1" dirty="0" smtClean="0"/>
              <a:t>창에 개별적으로 입력 후 </a:t>
            </a:r>
            <a:r>
              <a:rPr lang="en-US" altLang="ko-KR" sz="3000" b="1" dirty="0" smtClean="0"/>
              <a:t>enter</a:t>
            </a:r>
            <a:endParaRPr lang="ko-KR" altLang="en-US" sz="3000" b="1" dirty="0"/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>
            <a:off x="3926033" y="3490426"/>
            <a:ext cx="81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278580" y="2813317"/>
            <a:ext cx="38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소문자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대문자 구별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!!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1123" y="3928504"/>
            <a:ext cx="11553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 smtClean="0"/>
              <a:t>패키지란</a:t>
            </a:r>
            <a:r>
              <a:rPr lang="en-US" altLang="ko-KR" sz="2000" b="1" dirty="0" smtClean="0"/>
              <a:t>?: package</a:t>
            </a:r>
            <a:r>
              <a:rPr lang="ko-KR" altLang="en-US" sz="2000" b="1" dirty="0" smtClean="0"/>
              <a:t>란 </a:t>
            </a:r>
            <a:r>
              <a:rPr lang="en-US" altLang="ko-KR" sz="2000" b="1" dirty="0" smtClean="0"/>
              <a:t>R</a:t>
            </a:r>
            <a:r>
              <a:rPr lang="ko-KR" altLang="en-US" sz="2000" b="1" dirty="0" smtClean="0"/>
              <a:t>에서 분석을 실행시킬 수 있는 </a:t>
            </a:r>
            <a:r>
              <a:rPr lang="en-US" altLang="ko-KR" sz="2000" b="1" dirty="0" smtClean="0"/>
              <a:t>tool</a:t>
            </a:r>
            <a:r>
              <a:rPr lang="ko-KR" altLang="en-US" sz="2000" b="1" dirty="0" smtClean="0"/>
              <a:t>을 의미하며 </a:t>
            </a:r>
            <a:r>
              <a:rPr lang="en-US" altLang="ko-KR" sz="2000" b="1" dirty="0" err="1" smtClean="0"/>
              <a:t>install.packages</a:t>
            </a:r>
            <a:r>
              <a:rPr lang="en-US" altLang="ko-KR" sz="2000" b="1" dirty="0" smtClean="0"/>
              <a:t>(“</a:t>
            </a:r>
            <a:r>
              <a:rPr lang="ko-KR" altLang="en-US" sz="2000" b="1" dirty="0" smtClean="0"/>
              <a:t>패키지 이름 </a:t>
            </a:r>
            <a:r>
              <a:rPr lang="en-US" altLang="ko-KR" sz="2000" b="1" dirty="0" smtClean="0"/>
              <a:t>”)</a:t>
            </a:r>
            <a:r>
              <a:rPr lang="ko-KR" altLang="en-US" sz="2000" b="1" dirty="0" smtClean="0"/>
              <a:t>를 통해 설치 및 </a:t>
            </a:r>
            <a:r>
              <a:rPr lang="en-US" altLang="ko-KR" sz="2000" b="1" dirty="0" smtClean="0"/>
              <a:t>library(＂</a:t>
            </a:r>
            <a:r>
              <a:rPr lang="ko-KR" altLang="en-US" sz="2000" b="1" dirty="0" smtClean="0"/>
              <a:t>패키지 이름</a:t>
            </a:r>
            <a:r>
              <a:rPr lang="en-US" altLang="ko-KR" sz="2000" b="1" dirty="0" smtClean="0"/>
              <a:t>“)</a:t>
            </a:r>
            <a:r>
              <a:rPr lang="ko-KR" altLang="en-US" sz="2000" b="1" dirty="0" smtClean="0"/>
              <a:t>를 통해 불러오는 과정을 거쳐야 </a:t>
            </a:r>
            <a:r>
              <a:rPr lang="en-US" altLang="ko-KR" sz="2000" b="1" dirty="0" smtClean="0"/>
              <a:t>R</a:t>
            </a:r>
            <a:r>
              <a:rPr lang="ko-KR" altLang="en-US" sz="2000" b="1" dirty="0" smtClean="0"/>
              <a:t>에서 사용할 수 있음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2565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9085" y="1163769"/>
            <a:ext cx="11268693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 smtClean="0"/>
              <a:t>2) </a:t>
            </a:r>
            <a:r>
              <a:rPr lang="ko-KR" altLang="en-US" sz="1900" b="1" dirty="0" smtClean="0"/>
              <a:t>텍스트 전처리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84480" y="1770983"/>
            <a:ext cx="1191768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err="1" smtClean="0"/>
              <a:t>install.packages</a:t>
            </a:r>
            <a:r>
              <a:rPr lang="en-US" altLang="ko-KR" sz="1700" b="1" dirty="0" smtClean="0"/>
              <a:t>(“</a:t>
            </a:r>
            <a:r>
              <a:rPr lang="en-US" altLang="ko-KR" sz="1700" b="1" dirty="0" err="1" smtClean="0"/>
              <a:t>dplyr</a:t>
            </a:r>
            <a:r>
              <a:rPr lang="en-US" altLang="ko-KR" sz="1700" b="1" dirty="0" smtClean="0"/>
              <a:t>”)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파이프 라인 연산자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(and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기능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) </a:t>
            </a:r>
          </a:p>
          <a:p>
            <a:r>
              <a:rPr lang="en-US" altLang="ko-KR" sz="1700" b="1" dirty="0" err="1" smtClean="0"/>
              <a:t>in</a:t>
            </a:r>
            <a:r>
              <a:rPr lang="en-US" altLang="ko-KR" sz="1700" b="1" dirty="0" err="1"/>
              <a:t>stal</a:t>
            </a:r>
            <a:r>
              <a:rPr lang="en-US" altLang="ko-KR" sz="1700" b="1" dirty="0" err="1" smtClean="0"/>
              <a:t>l.packages</a:t>
            </a:r>
            <a:r>
              <a:rPr lang="en-US" altLang="ko-KR" sz="1700" b="1" dirty="0" smtClean="0"/>
              <a:t>(“</a:t>
            </a:r>
            <a:r>
              <a:rPr lang="en-US" altLang="ko-KR" sz="1700" b="1" dirty="0" err="1" smtClean="0"/>
              <a:t>tidytext</a:t>
            </a:r>
            <a:r>
              <a:rPr lang="en-US" altLang="ko-KR" sz="1700" b="1" dirty="0" smtClean="0"/>
              <a:t>”)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데이터 정돈 패키지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install.packages</a:t>
            </a:r>
            <a:r>
              <a:rPr lang="en-US" altLang="ko-KR" sz="1700" b="1" dirty="0" smtClean="0"/>
              <a:t>(“</a:t>
            </a:r>
            <a:r>
              <a:rPr lang="en-US" altLang="ko-KR" sz="1700" b="1" dirty="0" err="1" smtClean="0"/>
              <a:t>stringr</a:t>
            </a:r>
            <a:r>
              <a:rPr lang="en-US" altLang="ko-KR" sz="1700" b="1" dirty="0" smtClean="0"/>
              <a:t>”)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문자열 조작 패키지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ko-KR" altLang="en-US" sz="1700" b="1" dirty="0" err="1" smtClean="0"/>
              <a:t>library</a:t>
            </a:r>
            <a:r>
              <a:rPr lang="ko-KR" altLang="en-US" sz="1700" b="1" dirty="0" smtClean="0"/>
              <a:t>(</a:t>
            </a:r>
            <a:r>
              <a:rPr lang="ko-KR" altLang="en-US" sz="1700" b="1" dirty="0" err="1" smtClean="0"/>
              <a:t>dplyr</a:t>
            </a:r>
            <a:r>
              <a:rPr lang="ko-KR" altLang="en-US" sz="1700" b="1" dirty="0"/>
              <a:t>)</a:t>
            </a:r>
          </a:p>
          <a:p>
            <a:r>
              <a:rPr lang="ko-KR" altLang="en-US" sz="1700" b="1" dirty="0" err="1"/>
              <a:t>library</a:t>
            </a:r>
            <a:r>
              <a:rPr lang="ko-KR" altLang="en-US" sz="1700" b="1" dirty="0"/>
              <a:t>(</a:t>
            </a:r>
            <a:r>
              <a:rPr lang="ko-KR" altLang="en-US" sz="1700" b="1" dirty="0" err="1"/>
              <a:t>tidytext</a:t>
            </a:r>
            <a:r>
              <a:rPr lang="ko-KR" altLang="en-US" sz="1700" b="1" dirty="0"/>
              <a:t>)</a:t>
            </a:r>
          </a:p>
          <a:p>
            <a:r>
              <a:rPr lang="en-US" altLang="ko-KR" sz="1700" b="1" dirty="0"/>
              <a:t>library(</a:t>
            </a:r>
            <a:r>
              <a:rPr lang="en-US" altLang="ko-KR" sz="1700" b="1" dirty="0" err="1"/>
              <a:t>stringr</a:t>
            </a:r>
            <a:r>
              <a:rPr lang="en-US" altLang="ko-KR" sz="1700" b="1" dirty="0"/>
              <a:t>)</a:t>
            </a:r>
          </a:p>
          <a:p>
            <a:endParaRPr lang="en-US" altLang="ko-KR" sz="1700" b="1" dirty="0" smtClean="0"/>
          </a:p>
          <a:p>
            <a:r>
              <a:rPr lang="ko-KR" altLang="en-US" sz="1700" b="1" dirty="0" err="1" smtClean="0"/>
              <a:t>abs</a:t>
            </a:r>
            <a:r>
              <a:rPr lang="ko-KR" altLang="en-US" sz="1700" b="1" dirty="0" smtClean="0"/>
              <a:t> </a:t>
            </a:r>
            <a:r>
              <a:rPr lang="ko-KR" altLang="en-US" sz="1700" b="1" dirty="0"/>
              <a:t>&lt;- </a:t>
            </a:r>
            <a:r>
              <a:rPr lang="en-US" altLang="ko-KR" sz="1700" b="1" dirty="0" smtClean="0"/>
              <a:t>example </a:t>
            </a:r>
            <a:r>
              <a:rPr lang="ko-KR" altLang="en-US" sz="1700" b="1" dirty="0" smtClean="0"/>
              <a:t>%&gt;% </a:t>
            </a:r>
            <a:r>
              <a:rPr lang="ko-KR" altLang="en-US" sz="1700" b="1" dirty="0">
                <a:solidFill>
                  <a:schemeClr val="accent2"/>
                </a:solidFill>
              </a:rPr>
              <a:t># 데이터 선택</a:t>
            </a:r>
          </a:p>
          <a:p>
            <a:r>
              <a:rPr lang="ko-KR" altLang="en-US" sz="1700" b="1" dirty="0"/>
              <a:t>  </a:t>
            </a:r>
            <a:r>
              <a:rPr lang="ko-KR" altLang="en-US" sz="1700" b="1" dirty="0" err="1"/>
              <a:t>select</a:t>
            </a:r>
            <a:r>
              <a:rPr lang="ko-KR" altLang="en-US" sz="1700" b="1" dirty="0"/>
              <a:t>(</a:t>
            </a:r>
            <a:r>
              <a:rPr lang="ko-KR" altLang="en-US" sz="1700" b="1" dirty="0" err="1"/>
              <a:t>abstract</a:t>
            </a:r>
            <a:r>
              <a:rPr lang="ko-KR" altLang="en-US" sz="1700" b="1" dirty="0"/>
              <a:t>) %&gt;% </a:t>
            </a:r>
            <a:r>
              <a:rPr lang="ko-KR" altLang="en-US" sz="1700" b="1" dirty="0">
                <a:solidFill>
                  <a:schemeClr val="accent2"/>
                </a:solidFill>
              </a:rPr>
              <a:t># 초록 데이터만 선택 </a:t>
            </a:r>
          </a:p>
          <a:p>
            <a:r>
              <a:rPr lang="ko-KR" altLang="en-US" sz="1700" b="1" dirty="0"/>
              <a:t>  </a:t>
            </a:r>
            <a:r>
              <a:rPr lang="ko-KR" altLang="en-US" sz="1700" b="1" dirty="0" err="1"/>
              <a:t>mutate</a:t>
            </a:r>
            <a:r>
              <a:rPr lang="ko-KR" altLang="en-US" sz="1700" b="1" dirty="0"/>
              <a:t>(</a:t>
            </a:r>
            <a:r>
              <a:rPr lang="ko-KR" altLang="en-US" sz="1700" b="1" dirty="0" err="1"/>
              <a:t>abstract</a:t>
            </a:r>
            <a:r>
              <a:rPr lang="ko-KR" altLang="en-US" sz="1700" b="1" dirty="0"/>
              <a:t> = </a:t>
            </a:r>
            <a:r>
              <a:rPr lang="ko-KR" altLang="en-US" sz="1700" b="1" dirty="0" err="1"/>
              <a:t>str_replace</a:t>
            </a:r>
            <a:r>
              <a:rPr lang="ko-KR" altLang="en-US" sz="1700" b="1" dirty="0"/>
              <a:t>(</a:t>
            </a:r>
            <a:r>
              <a:rPr lang="ko-KR" altLang="en-US" sz="1700" b="1" dirty="0" err="1"/>
              <a:t>abstract</a:t>
            </a:r>
            <a:r>
              <a:rPr lang="ko-KR" altLang="en-US" sz="1700" b="1" dirty="0"/>
              <a:t>, "</a:t>
            </a:r>
            <a:r>
              <a:rPr lang="ko-KR" altLang="en-US" sz="1700" b="1" dirty="0" err="1"/>
              <a:t>e-commerce</a:t>
            </a:r>
            <a:r>
              <a:rPr lang="ko-KR" altLang="en-US" sz="1700" b="1" dirty="0"/>
              <a:t>","</a:t>
            </a:r>
            <a:r>
              <a:rPr lang="ko-KR" altLang="en-US" sz="1700" b="1" dirty="0" err="1"/>
              <a:t>ecommerce</a:t>
            </a:r>
            <a:r>
              <a:rPr lang="ko-KR" altLang="en-US" sz="1700" b="1" dirty="0"/>
              <a:t>"), </a:t>
            </a:r>
            <a:r>
              <a:rPr lang="ko-KR" altLang="en-US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e-commerce를</a:t>
            </a:r>
            <a:r>
              <a:rPr lang="ko-KR" altLang="en-US" sz="1700" b="1" dirty="0">
                <a:solidFill>
                  <a:schemeClr val="accent2"/>
                </a:solidFill>
              </a:rPr>
              <a:t>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ecommerce로</a:t>
            </a:r>
            <a:r>
              <a:rPr lang="ko-KR" altLang="en-US" sz="1700" b="1" dirty="0">
                <a:solidFill>
                  <a:schemeClr val="accent2"/>
                </a:solidFill>
              </a:rPr>
              <a:t> 변환</a:t>
            </a:r>
          </a:p>
          <a:p>
            <a:r>
              <a:rPr lang="ko-KR" altLang="en-US" sz="1700" b="1" dirty="0"/>
              <a:t>        </a:t>
            </a:r>
            <a:r>
              <a:rPr lang="ko-KR" altLang="en-US" sz="1700" b="1" dirty="0" smtClean="0"/>
              <a:t>    </a:t>
            </a:r>
            <a:r>
              <a:rPr lang="ko-KR" altLang="en-US" sz="1700" b="1" dirty="0" err="1"/>
              <a:t>abstract</a:t>
            </a:r>
            <a:r>
              <a:rPr lang="ko-KR" altLang="en-US" sz="1700" b="1" dirty="0"/>
              <a:t> = </a:t>
            </a:r>
            <a:r>
              <a:rPr lang="ko-KR" altLang="en-US" sz="1700" b="1" dirty="0" err="1"/>
              <a:t>str_squish</a:t>
            </a:r>
            <a:r>
              <a:rPr lang="ko-KR" altLang="en-US" sz="1700" b="1" dirty="0"/>
              <a:t>(</a:t>
            </a:r>
            <a:r>
              <a:rPr lang="ko-KR" altLang="en-US" sz="1700" b="1" dirty="0" err="1"/>
              <a:t>abstract</a:t>
            </a:r>
            <a:r>
              <a:rPr lang="ko-KR" altLang="en-US" sz="1700" b="1" dirty="0"/>
              <a:t>), </a:t>
            </a:r>
            <a:r>
              <a:rPr lang="ko-KR" altLang="en-US" sz="1700" b="1" dirty="0">
                <a:solidFill>
                  <a:schemeClr val="accent2"/>
                </a:solidFill>
              </a:rPr>
              <a:t># 연속된 공백 제거 </a:t>
            </a:r>
          </a:p>
          <a:p>
            <a:r>
              <a:rPr lang="ko-KR" altLang="en-US" sz="1700" b="1" dirty="0"/>
              <a:t>       </a:t>
            </a:r>
            <a:r>
              <a:rPr lang="ko-KR" altLang="en-US" sz="1700" b="1" dirty="0" smtClean="0"/>
              <a:t>     </a:t>
            </a:r>
            <a:r>
              <a:rPr lang="ko-KR" altLang="en-US" sz="1700" b="1" dirty="0" err="1"/>
              <a:t>id</a:t>
            </a:r>
            <a:r>
              <a:rPr lang="ko-KR" altLang="en-US" sz="1700" b="1" dirty="0"/>
              <a:t> = </a:t>
            </a:r>
            <a:r>
              <a:rPr lang="ko-KR" altLang="en-US" sz="1700" b="1" dirty="0" err="1"/>
              <a:t>row_number</a:t>
            </a:r>
            <a:r>
              <a:rPr lang="ko-KR" altLang="en-US" sz="1700" b="1" dirty="0"/>
              <a:t>()) </a:t>
            </a:r>
            <a:r>
              <a:rPr lang="ko-KR" altLang="en-US" sz="1700" b="1" dirty="0">
                <a:solidFill>
                  <a:schemeClr val="accent2"/>
                </a:solidFill>
              </a:rPr>
              <a:t># 각 문서에 번호 생성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(문서 번호 만들기)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>
              <a:solidFill>
                <a:schemeClr val="accent2"/>
              </a:solidFill>
            </a:endParaRPr>
          </a:p>
          <a:p>
            <a:r>
              <a:rPr lang="en-US" altLang="ko-KR" sz="1700" b="1" dirty="0" err="1"/>
              <a:t>abs_pos</a:t>
            </a:r>
            <a:r>
              <a:rPr lang="en-US" altLang="ko-KR" sz="1700" b="1" dirty="0"/>
              <a:t> &lt;- abs %&gt;% </a:t>
            </a:r>
            <a:r>
              <a:rPr lang="en-US" altLang="ko-KR" sz="1700" b="1" dirty="0">
                <a:solidFill>
                  <a:schemeClr val="accent2"/>
                </a:solidFill>
              </a:rPr>
              <a:t># abs </a:t>
            </a:r>
            <a:r>
              <a:rPr lang="ko-KR" altLang="en-US" sz="1700" b="1" dirty="0">
                <a:solidFill>
                  <a:schemeClr val="accent2"/>
                </a:solidFill>
              </a:rPr>
              <a:t>데이터 선택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</a:t>
            </a:r>
            <a:r>
              <a:rPr lang="en-US" altLang="ko-KR" sz="1700" b="1" dirty="0" err="1" smtClean="0"/>
              <a:t>unnest_tokens</a:t>
            </a:r>
            <a:r>
              <a:rPr lang="en-US" altLang="ko-KR" sz="1700" b="1" dirty="0" smtClean="0"/>
              <a:t>(input </a:t>
            </a:r>
            <a:r>
              <a:rPr lang="en-US" altLang="ko-KR" sz="1700" b="1" dirty="0"/>
              <a:t>= abstract,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토큰화할</a:t>
            </a:r>
            <a:r>
              <a:rPr lang="ko-KR" altLang="en-US" sz="1700" b="1" dirty="0">
                <a:solidFill>
                  <a:schemeClr val="accent2"/>
                </a:solidFill>
              </a:rPr>
              <a:t> 텍스트              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output </a:t>
            </a:r>
            <a:r>
              <a:rPr lang="en-US" altLang="ko-KR" sz="1700" b="1" dirty="0"/>
              <a:t>= word</a:t>
            </a:r>
            <a:r>
              <a:rPr lang="en-US" altLang="ko-KR" sz="1700" b="1" dirty="0" smtClean="0"/>
              <a:t>,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출력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변수명</a:t>
            </a:r>
            <a:r>
              <a:rPr lang="ko-KR" altLang="en-US" sz="1700" b="1" dirty="0">
                <a:solidFill>
                  <a:schemeClr val="accent2"/>
                </a:solidFill>
              </a:rPr>
              <a:t>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token </a:t>
            </a:r>
            <a:r>
              <a:rPr lang="en-US" altLang="ko-KR" sz="1700" b="1" dirty="0"/>
              <a:t>= "words")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en-US" altLang="ko-KR" sz="1700" b="1" dirty="0">
                <a:solidFill>
                  <a:schemeClr val="accent2"/>
                </a:solidFill>
              </a:rPr>
              <a:t>token =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“words”(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단어 기준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), "sentence</a:t>
            </a:r>
            <a:r>
              <a:rPr lang="en-US" altLang="ko-KR" sz="1700" b="1" dirty="0">
                <a:solidFill>
                  <a:schemeClr val="accent2"/>
                </a:solidFill>
              </a:rPr>
              <a:t>"(</a:t>
            </a:r>
            <a:r>
              <a:rPr lang="ko-KR" altLang="en-US" sz="1700" b="1" dirty="0">
                <a:solidFill>
                  <a:schemeClr val="accent2"/>
                </a:solidFill>
              </a:rPr>
              <a:t>문장 기준</a:t>
            </a:r>
            <a:r>
              <a:rPr lang="en-US" altLang="ko-KR" sz="1700" b="1" dirty="0">
                <a:solidFill>
                  <a:schemeClr val="accent2"/>
                </a:solidFill>
              </a:rPr>
              <a:t>), "characters"(</a:t>
            </a:r>
            <a:r>
              <a:rPr lang="ko-KR" altLang="en-US" sz="1700" b="1" dirty="0">
                <a:solidFill>
                  <a:schemeClr val="accent2"/>
                </a:solidFill>
              </a:rPr>
              <a:t>문자 기준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)</a:t>
            </a:r>
          </a:p>
          <a:p>
            <a:endParaRPr lang="en-US" altLang="ko-KR" sz="1700" b="1" dirty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abs_pos</a:t>
            </a:r>
            <a:endParaRPr lang="ko-KR" alt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1718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9085" y="1163769"/>
            <a:ext cx="11268693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 smtClean="0"/>
              <a:t>2) </a:t>
            </a:r>
            <a:r>
              <a:rPr lang="ko-KR" altLang="en-US" sz="1900" b="1" dirty="0" smtClean="0"/>
              <a:t>텍스트 전처리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84480" y="1823237"/>
            <a:ext cx="1191768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/>
              <a:t>count_1 &lt;- count(</a:t>
            </a:r>
            <a:r>
              <a:rPr lang="en-US" altLang="ko-KR" sz="1700" b="1" dirty="0" err="1"/>
              <a:t>abs_pos</a:t>
            </a:r>
            <a:r>
              <a:rPr lang="en-US" altLang="ko-KR" sz="1700" b="1" dirty="0"/>
              <a:t>, word, sort = T)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토큰화된</a:t>
            </a:r>
            <a:r>
              <a:rPr lang="ko-KR" altLang="en-US" sz="1700" b="1" dirty="0">
                <a:solidFill>
                  <a:schemeClr val="accent2"/>
                </a:solidFill>
              </a:rPr>
              <a:t> 단어 빈도 수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count_1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결과 출력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 smtClean="0"/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and, of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등 불필요한 단어를 삭제할 필요가 있음</a:t>
            </a:r>
            <a:endParaRPr lang="en-US" altLang="ko-KR" sz="1700" b="1" dirty="0">
              <a:solidFill>
                <a:schemeClr val="accent2"/>
              </a:solidFill>
            </a:endParaRPr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그러기 위해서는 </a:t>
            </a:r>
            <a:r>
              <a:rPr lang="en-US" altLang="ko-KR" sz="1700" b="1" dirty="0" err="1" smtClean="0">
                <a:solidFill>
                  <a:schemeClr val="accent2"/>
                </a:solidFill>
              </a:rPr>
              <a:t>stop_words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라는 </a:t>
            </a:r>
            <a:r>
              <a:rPr lang="ko-KR" altLang="en-US" sz="1700" b="1" dirty="0" err="1" smtClean="0">
                <a:solidFill>
                  <a:schemeClr val="accent2"/>
                </a:solidFill>
              </a:rPr>
              <a:t>불용어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사전을 이용하면 됨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summary(</a:t>
            </a:r>
            <a:r>
              <a:rPr lang="en-US" altLang="ko-KR" sz="1700" b="1" dirty="0" err="1" smtClean="0"/>
              <a:t>stop_words</a:t>
            </a:r>
            <a:r>
              <a:rPr lang="en-US" altLang="ko-KR" sz="1700" b="1" dirty="0"/>
              <a:t>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접속사 등 불필요한 단어 삭제 기능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/>
          </a:p>
          <a:p>
            <a:r>
              <a:rPr lang="en-US" altLang="ko-KR" sz="1700" b="1" dirty="0" err="1"/>
              <a:t>a</a:t>
            </a:r>
            <a:r>
              <a:rPr lang="en-US" altLang="ko-KR" sz="1700" b="1" dirty="0" err="1" smtClean="0"/>
              <a:t>bs_pos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 </a:t>
            </a:r>
            <a:r>
              <a:rPr lang="en-US" altLang="ko-KR" sz="1700" b="1" dirty="0" err="1"/>
              <a:t>abs_pos</a:t>
            </a:r>
            <a:r>
              <a:rPr lang="en-US" altLang="ko-KR" sz="1700" b="1" dirty="0"/>
              <a:t>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</a:t>
            </a:r>
            <a:r>
              <a:rPr lang="en-US" altLang="ko-KR" sz="1700" b="1" dirty="0" err="1" smtClean="0"/>
              <a:t>anti_join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stop_words</a:t>
            </a:r>
            <a:r>
              <a:rPr lang="en-US" altLang="ko-KR" sz="1700" b="1" dirty="0"/>
              <a:t>, by</a:t>
            </a:r>
            <a:r>
              <a:rPr lang="en-US" altLang="ko-KR" sz="1700" b="1" dirty="0" smtClean="0"/>
              <a:t>=“word”)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불필요한 단어 삭제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 smtClean="0"/>
          </a:p>
          <a:p>
            <a:r>
              <a:rPr lang="en-US" altLang="ko-KR" sz="1700" b="1" dirty="0"/>
              <a:t>c</a:t>
            </a:r>
            <a:r>
              <a:rPr lang="en-US" altLang="ko-KR" sz="1700" b="1" dirty="0" smtClean="0"/>
              <a:t>ount_2 </a:t>
            </a:r>
            <a:r>
              <a:rPr lang="en-US" altLang="ko-KR" sz="1700" b="1" dirty="0"/>
              <a:t>&lt;- count(</a:t>
            </a:r>
            <a:r>
              <a:rPr lang="en-US" altLang="ko-KR" sz="1700" b="1" dirty="0" err="1"/>
              <a:t>abs_pos</a:t>
            </a:r>
            <a:r>
              <a:rPr lang="en-US" altLang="ko-KR" sz="1700" b="1" dirty="0"/>
              <a:t>, word, sort = T</a:t>
            </a:r>
            <a:r>
              <a:rPr lang="en-US" altLang="ko-KR" sz="1700" b="1" dirty="0" smtClean="0"/>
              <a:t>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en-US" altLang="ko-KR" sz="1700" b="1" dirty="0" err="1" smtClean="0">
                <a:solidFill>
                  <a:schemeClr val="accent2"/>
                </a:solidFill>
              </a:rPr>
              <a:t>abs_pos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의 단어 빈도 내림차순으로 정렬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c</a:t>
            </a:r>
            <a:r>
              <a:rPr lang="en-US" altLang="ko-KR" sz="1700" b="1" dirty="0" smtClean="0"/>
              <a:t>ount_2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결과 출력</a:t>
            </a:r>
            <a:r>
              <a:rPr lang="en-US" altLang="ko-KR" sz="1700" b="1" dirty="0">
                <a:solidFill>
                  <a:schemeClr val="accent2"/>
                </a:solidFill>
              </a:rPr>
              <a:t>, count_1</a:t>
            </a:r>
            <a:r>
              <a:rPr lang="ko-KR" altLang="en-US" sz="1700" b="1" dirty="0">
                <a:solidFill>
                  <a:schemeClr val="accent2"/>
                </a:solidFill>
              </a:rPr>
              <a:t>과 결과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비교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 smtClean="0"/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사용자 지정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stopwords</a:t>
            </a:r>
            <a:r>
              <a:rPr lang="en-US" altLang="ko-KR" sz="1700" b="1" dirty="0">
                <a:solidFill>
                  <a:schemeClr val="accent2"/>
                </a:solidFill>
              </a:rPr>
              <a:t> </a:t>
            </a:r>
            <a:r>
              <a:rPr lang="ko-KR" altLang="en-US" sz="1700" b="1" dirty="0">
                <a:solidFill>
                  <a:schemeClr val="accent2"/>
                </a:solidFill>
              </a:rPr>
              <a:t>만들기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my_stopwords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</a:t>
            </a:r>
            <a:r>
              <a:rPr lang="en-US" altLang="ko-KR" sz="1700" b="1" dirty="0" err="1"/>
              <a:t>tibble</a:t>
            </a:r>
            <a:r>
              <a:rPr lang="en-US" altLang="ko-KR" sz="1700" b="1" dirty="0"/>
              <a:t>(word = c("study", "paper", "research", "based</a:t>
            </a:r>
            <a:r>
              <a:rPr lang="en-US" altLang="ko-KR" sz="1700" b="1" dirty="0" smtClean="0"/>
              <a:t>", </a:t>
            </a:r>
          </a:p>
          <a:p>
            <a:r>
              <a:rPr lang="en-US" altLang="ko-KR" sz="1700" b="1" dirty="0" smtClean="0"/>
              <a:t>                                           "</a:t>
            </a:r>
            <a:r>
              <a:rPr lang="en-US" altLang="ko-KR" sz="1700" b="1" dirty="0" err="1"/>
              <a:t>pubulishing</a:t>
            </a:r>
            <a:r>
              <a:rPr lang="en-US" altLang="ko-KR" sz="1700" b="1" dirty="0"/>
              <a:t>", "</a:t>
            </a:r>
            <a:r>
              <a:rPr lang="en-US" altLang="ko-KR" sz="1700" b="1" dirty="0" err="1"/>
              <a:t>significant","limited</a:t>
            </a:r>
            <a:r>
              <a:rPr lang="en-US" altLang="ko-KR" sz="1700" b="1" dirty="0"/>
              <a:t>", "results</a:t>
            </a:r>
            <a:r>
              <a:rPr lang="en-US" altLang="ko-KR" sz="1700" b="1" dirty="0" smtClean="0"/>
              <a:t>"))</a:t>
            </a:r>
          </a:p>
          <a:p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6638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9085" y="1163769"/>
            <a:ext cx="11268693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 smtClean="0"/>
              <a:t>2) </a:t>
            </a:r>
            <a:r>
              <a:rPr lang="ko-KR" altLang="en-US" sz="1900" b="1" dirty="0" smtClean="0"/>
              <a:t>텍스트 전처리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84480" y="1823237"/>
            <a:ext cx="11917680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기존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stopwords</a:t>
            </a:r>
            <a:r>
              <a:rPr lang="ko-KR" altLang="en-US" sz="1700" b="1" dirty="0">
                <a:solidFill>
                  <a:schemeClr val="accent2"/>
                </a:solidFill>
              </a:rPr>
              <a:t>와 사용자 지정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stopwords</a:t>
            </a:r>
            <a:r>
              <a:rPr lang="en-US" altLang="ko-KR" sz="1700" b="1" dirty="0">
                <a:solidFill>
                  <a:schemeClr val="accent2"/>
                </a:solidFill>
              </a:rPr>
              <a:t> </a:t>
            </a:r>
            <a:r>
              <a:rPr lang="ko-KR" altLang="en-US" sz="1700" b="1" dirty="0">
                <a:solidFill>
                  <a:schemeClr val="accent2"/>
                </a:solidFill>
              </a:rPr>
              <a:t>결합</a:t>
            </a:r>
            <a:endParaRPr lang="en-US" altLang="ko-KR" sz="1700" b="1" dirty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my_stopwords2&lt;- </a:t>
            </a:r>
            <a:r>
              <a:rPr lang="en-US" altLang="ko-KR" sz="1700" b="1" dirty="0" err="1"/>
              <a:t>bind_rows</a:t>
            </a:r>
            <a:r>
              <a:rPr lang="en-US" altLang="ko-KR" sz="1700" b="1" dirty="0"/>
              <a:t>(</a:t>
            </a:r>
            <a:r>
              <a:rPr lang="en-US" altLang="ko-KR" sz="1700" b="1" dirty="0" err="1"/>
              <a:t>my_stopwords</a:t>
            </a:r>
            <a:r>
              <a:rPr lang="en-US" altLang="ko-KR" sz="1700" b="1" dirty="0"/>
              <a:t>, </a:t>
            </a:r>
            <a:r>
              <a:rPr lang="en-US" altLang="ko-KR" sz="1700" b="1" dirty="0" err="1"/>
              <a:t>stop_words</a:t>
            </a:r>
            <a:r>
              <a:rPr lang="en-US" altLang="ko-KR" sz="1700" b="1" dirty="0"/>
              <a:t>) </a:t>
            </a:r>
            <a:endParaRPr lang="en-US" altLang="ko-KR" sz="1700" b="1" dirty="0" smtClean="0"/>
          </a:p>
          <a:p>
            <a:endParaRPr lang="en-US" altLang="ko-KR" sz="1700" b="1" dirty="0"/>
          </a:p>
          <a:p>
            <a:r>
              <a:rPr lang="en-US" altLang="ko-KR" sz="1700" b="1" dirty="0"/>
              <a:t>summary(</a:t>
            </a:r>
            <a:r>
              <a:rPr lang="en-US" altLang="ko-KR" sz="1700" b="1" dirty="0" err="1"/>
              <a:t>stop_words</a:t>
            </a:r>
            <a:r>
              <a:rPr lang="en-US" altLang="ko-KR" sz="1700" b="1" dirty="0" smtClean="0"/>
              <a:t>)</a:t>
            </a:r>
          </a:p>
          <a:p>
            <a:r>
              <a:rPr lang="en-US" altLang="ko-KR" sz="1700" b="1" dirty="0" smtClean="0"/>
              <a:t>summary(my_stopwords2</a:t>
            </a:r>
            <a:r>
              <a:rPr lang="en-US" altLang="ko-KR" sz="1700" b="1" dirty="0"/>
              <a:t>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기존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stop_words</a:t>
            </a:r>
            <a:r>
              <a:rPr lang="ko-KR" altLang="en-US" sz="1700" b="1" dirty="0">
                <a:solidFill>
                  <a:schemeClr val="accent2"/>
                </a:solidFill>
              </a:rPr>
              <a:t>와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비교했을때</a:t>
            </a:r>
            <a:r>
              <a:rPr lang="ko-KR" altLang="en-US" sz="1700" b="1" dirty="0">
                <a:solidFill>
                  <a:schemeClr val="accent2"/>
                </a:solidFill>
              </a:rPr>
              <a:t>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단어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8</a:t>
            </a:r>
            <a:r>
              <a:rPr lang="ko-KR" altLang="en-US" sz="1700" b="1" dirty="0">
                <a:solidFill>
                  <a:schemeClr val="accent2"/>
                </a:solidFill>
              </a:rPr>
              <a:t>개가 늘어난 것을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알 수 있음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 </a:t>
            </a:r>
          </a:p>
          <a:p>
            <a:endParaRPr lang="en-US" altLang="ko-KR" sz="1700" b="1" dirty="0" smtClean="0"/>
          </a:p>
          <a:p>
            <a:r>
              <a:rPr lang="en-US" altLang="ko-KR" sz="1700" b="1" dirty="0" err="1" smtClean="0"/>
              <a:t>abs_pos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 </a:t>
            </a:r>
            <a:r>
              <a:rPr lang="en-US" altLang="ko-KR" sz="1700" b="1" dirty="0" err="1"/>
              <a:t>abs_pos</a:t>
            </a:r>
            <a:r>
              <a:rPr lang="en-US" altLang="ko-KR" sz="1700" b="1" dirty="0"/>
              <a:t>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</a:t>
            </a:r>
            <a:r>
              <a:rPr lang="en-US" altLang="ko-KR" sz="1700" b="1" dirty="0" err="1" smtClean="0"/>
              <a:t>anti_join</a:t>
            </a:r>
            <a:r>
              <a:rPr lang="en-US" altLang="ko-KR" sz="1700" b="1" dirty="0" smtClean="0"/>
              <a:t>(my_stopwords2</a:t>
            </a:r>
            <a:r>
              <a:rPr lang="en-US" altLang="ko-KR" sz="1700" b="1" dirty="0"/>
              <a:t>, by="word</a:t>
            </a:r>
            <a:r>
              <a:rPr lang="en-US" altLang="ko-KR" sz="1700" b="1" dirty="0" smtClean="0"/>
              <a:t>")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내 </a:t>
            </a:r>
            <a:r>
              <a:rPr lang="en-US" altLang="ko-KR" sz="1700" b="1" dirty="0" err="1" smtClean="0">
                <a:solidFill>
                  <a:schemeClr val="accent2"/>
                </a:solidFill>
              </a:rPr>
              <a:t>stop_words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사전으로 다시 텍스트 전처리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/>
          </a:p>
          <a:p>
            <a:r>
              <a:rPr lang="en-US" altLang="ko-KR" sz="1700" b="1" dirty="0" smtClean="0"/>
              <a:t>count_3 </a:t>
            </a:r>
            <a:r>
              <a:rPr lang="en-US" altLang="ko-KR" sz="1700" b="1" dirty="0"/>
              <a:t>&lt;- </a:t>
            </a:r>
            <a:r>
              <a:rPr lang="en-US" altLang="ko-KR" sz="1700" b="1" dirty="0" smtClean="0"/>
              <a:t>count(</a:t>
            </a:r>
            <a:r>
              <a:rPr lang="en-US" altLang="ko-KR" sz="1700" b="1" dirty="0" err="1" smtClean="0"/>
              <a:t>abs_pos</a:t>
            </a:r>
            <a:r>
              <a:rPr lang="en-US" altLang="ko-KR" sz="1700" b="1" dirty="0"/>
              <a:t>, word, sort = T</a:t>
            </a:r>
            <a:r>
              <a:rPr lang="en-US" altLang="ko-KR" sz="1700" b="1" dirty="0" smtClean="0"/>
              <a:t>)</a:t>
            </a:r>
          </a:p>
          <a:p>
            <a:endParaRPr lang="en-US" altLang="ko-KR" sz="1700" b="1" dirty="0"/>
          </a:p>
          <a:p>
            <a:r>
              <a:rPr lang="en-US" altLang="ko-KR" sz="1700" b="1" dirty="0"/>
              <a:t>c</a:t>
            </a:r>
            <a:r>
              <a:rPr lang="en-US" altLang="ko-KR" sz="1700" b="1" dirty="0" smtClean="0"/>
              <a:t>ount_3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count_2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결과와 비교해보기</a:t>
            </a:r>
            <a:endParaRPr lang="en-US" altLang="ko-KR" sz="1700" b="1" dirty="0">
              <a:solidFill>
                <a:schemeClr val="accent2"/>
              </a:solidFill>
            </a:endParaRPr>
          </a:p>
          <a:p>
            <a:endParaRPr lang="en-US" altLang="ko-KR" sz="1700" b="1" dirty="0" smtClean="0"/>
          </a:p>
        </p:txBody>
      </p:sp>
    </p:spTree>
    <p:extLst>
      <p:ext uri="{BB962C8B-B14F-4D97-AF65-F5344CB8AC3E}">
        <p14:creationId xmlns:p14="http://schemas.microsoft.com/office/powerpoint/2010/main" val="199522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146872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3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워드 </a:t>
            </a:r>
            <a:r>
              <a:rPr lang="ko-KR" altLang="en-US" sz="1900" b="1" dirty="0" err="1" smtClean="0"/>
              <a:t>클라우드</a:t>
            </a:r>
            <a:r>
              <a:rPr lang="ko-KR" altLang="en-US" sz="1900" b="1" dirty="0"/>
              <a:t>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84480" y="1675184"/>
            <a:ext cx="1191768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err="1"/>
              <a:t>install.packages</a:t>
            </a:r>
            <a:r>
              <a:rPr lang="en-US" altLang="ko-KR" sz="1700" b="1" dirty="0"/>
              <a:t>("wordcloud2</a:t>
            </a:r>
            <a:r>
              <a:rPr lang="en-US" altLang="ko-KR" sz="1700" b="1" dirty="0" smtClean="0"/>
              <a:t>")</a:t>
            </a:r>
          </a:p>
          <a:p>
            <a:r>
              <a:rPr lang="en-US" altLang="ko-KR" sz="1700" b="1" dirty="0" smtClean="0"/>
              <a:t>library(wordcloud2)</a:t>
            </a:r>
          </a:p>
          <a:p>
            <a:endParaRPr lang="en-US" altLang="ko-KR" sz="1700" b="1" dirty="0" smtClean="0"/>
          </a:p>
          <a:p>
            <a:r>
              <a:rPr lang="en-US" altLang="ko-KR" sz="1700" b="1" dirty="0" smtClean="0"/>
              <a:t>abs_pos2 </a:t>
            </a:r>
            <a:r>
              <a:rPr lang="en-US" altLang="ko-KR" sz="1700" b="1" dirty="0"/>
              <a:t>&lt;- count_3%&gt;%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filter(n </a:t>
            </a:r>
            <a:r>
              <a:rPr lang="en-US" altLang="ko-KR" sz="1700" b="1" dirty="0"/>
              <a:t>&gt;= 5</a:t>
            </a:r>
            <a:r>
              <a:rPr lang="en-US" altLang="ko-KR" sz="1700" b="1" dirty="0" smtClean="0"/>
              <a:t>0</a:t>
            </a:r>
            <a:r>
              <a:rPr lang="en-US" altLang="ko-KR" sz="1700" b="1" dirty="0"/>
              <a:t>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단어 출현 빈도가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50</a:t>
            </a:r>
            <a:r>
              <a:rPr lang="ko-KR" altLang="en-US" sz="1700" b="1" dirty="0">
                <a:solidFill>
                  <a:schemeClr val="accent2"/>
                </a:solidFill>
              </a:rPr>
              <a:t>개 이상인 단어들만 모아라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abs_pos2</a:t>
            </a:r>
            <a:endParaRPr lang="en-US" altLang="ko-KR" sz="1700" b="1" dirty="0"/>
          </a:p>
          <a:p>
            <a:endParaRPr lang="en-US" altLang="ko-KR" sz="1700" b="1" dirty="0"/>
          </a:p>
          <a:p>
            <a:r>
              <a:rPr lang="en-US" altLang="ko-KR" sz="1700" b="1" dirty="0" smtClean="0"/>
              <a:t>wordcloud2(abs_pos2)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워드 </a:t>
            </a:r>
            <a:r>
              <a:rPr lang="ko-KR" altLang="en-US" sz="1700" b="1" dirty="0" err="1" smtClean="0">
                <a:solidFill>
                  <a:schemeClr val="accent2"/>
                </a:solidFill>
              </a:rPr>
              <a:t>클라우드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만들기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 smtClean="0"/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빈도 분석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top20 &lt;- abs_pos2 %&gt;% head(20)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단어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출현 빈도가 </a:t>
            </a:r>
            <a:r>
              <a:rPr lang="ko-KR" altLang="en-US" sz="1700" b="1" dirty="0">
                <a:solidFill>
                  <a:schemeClr val="accent2"/>
                </a:solidFill>
              </a:rPr>
              <a:t>높은 </a:t>
            </a:r>
            <a:r>
              <a:rPr lang="en-US" altLang="ko-KR" sz="1700" b="1" dirty="0">
                <a:solidFill>
                  <a:schemeClr val="accent2"/>
                </a:solidFill>
              </a:rPr>
              <a:t>20</a:t>
            </a:r>
            <a:r>
              <a:rPr lang="ko-KR" altLang="en-US" sz="1700" b="1" dirty="0">
                <a:solidFill>
                  <a:schemeClr val="accent2"/>
                </a:solidFill>
              </a:rPr>
              <a:t>개의 단어 추출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t</a:t>
            </a:r>
            <a:r>
              <a:rPr lang="en-US" altLang="ko-KR" sz="1700" b="1" dirty="0" smtClean="0"/>
              <a:t>op20</a:t>
            </a:r>
          </a:p>
          <a:p>
            <a:endParaRPr lang="en-US" altLang="ko-KR" sz="1700" b="1" dirty="0" smtClean="0"/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bar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그래프 만들기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/>
              <a:t>install.packages</a:t>
            </a:r>
            <a:r>
              <a:rPr lang="en-US" altLang="ko-KR" sz="1700" b="1" dirty="0"/>
              <a:t>("ggplot2</a:t>
            </a:r>
            <a:r>
              <a:rPr lang="en-US" altLang="ko-KR" sz="1700" b="1" dirty="0" smtClean="0"/>
              <a:t>")</a:t>
            </a:r>
          </a:p>
          <a:p>
            <a:r>
              <a:rPr lang="en-US" altLang="ko-KR" sz="1700" b="1" dirty="0" smtClean="0"/>
              <a:t>library(ggplot2)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데이터 지정 및 </a:t>
            </a:r>
            <a:r>
              <a:rPr lang="en-US" altLang="ko-KR" sz="1700" b="1" dirty="0">
                <a:solidFill>
                  <a:schemeClr val="accent2"/>
                </a:solidFill>
              </a:rPr>
              <a:t>x</a:t>
            </a:r>
            <a:r>
              <a:rPr lang="ko-KR" altLang="en-US" sz="1700" b="1" dirty="0">
                <a:solidFill>
                  <a:schemeClr val="accent2"/>
                </a:solidFill>
              </a:rPr>
              <a:t>축</a:t>
            </a:r>
            <a:r>
              <a:rPr lang="en-US" altLang="ko-KR" sz="1700" b="1" dirty="0">
                <a:solidFill>
                  <a:schemeClr val="accent2"/>
                </a:solidFill>
              </a:rPr>
              <a:t>, y</a:t>
            </a:r>
            <a:r>
              <a:rPr lang="ko-KR" altLang="en-US" sz="1700" b="1" dirty="0">
                <a:solidFill>
                  <a:schemeClr val="accent2"/>
                </a:solidFill>
              </a:rPr>
              <a:t>축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지정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ggplot</a:t>
            </a:r>
            <a:r>
              <a:rPr lang="en-US" altLang="ko-KR" sz="1700" b="1" dirty="0" smtClean="0"/>
              <a:t>(top20</a:t>
            </a:r>
            <a:r>
              <a:rPr lang="en-US" altLang="ko-KR" sz="1700" b="1" dirty="0"/>
              <a:t>, </a:t>
            </a:r>
            <a:r>
              <a:rPr lang="en-US" altLang="ko-KR" sz="1700" b="1" dirty="0" err="1"/>
              <a:t>aes</a:t>
            </a:r>
            <a:r>
              <a:rPr lang="en-US" altLang="ko-KR" sz="1700" b="1" dirty="0"/>
              <a:t>(x = reorder(word, n), y = n)) +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x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축은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word, y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축은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word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의 빈도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(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숫자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)</a:t>
            </a:r>
            <a:r>
              <a:rPr lang="en-US" altLang="ko-KR" sz="1700" b="1" dirty="0" smtClean="0"/>
              <a:t>  </a:t>
            </a: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</a:t>
            </a:r>
            <a:r>
              <a:rPr lang="en-US" altLang="ko-KR" sz="1700" b="1" dirty="0" err="1" smtClean="0"/>
              <a:t>geom_col</a:t>
            </a:r>
            <a:r>
              <a:rPr lang="en-US" altLang="ko-KR" sz="1700" b="1" dirty="0"/>
              <a:t>() 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</a:t>
            </a:r>
            <a:r>
              <a:rPr lang="en-US" altLang="ko-KR" sz="1700" b="1" dirty="0" err="1" smtClean="0"/>
              <a:t>coord_flip</a:t>
            </a:r>
            <a:r>
              <a:rPr lang="en-US" altLang="ko-KR" sz="1700" b="1" dirty="0"/>
              <a:t>()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회전</a:t>
            </a:r>
            <a:r>
              <a:rPr lang="en-US" altLang="ko-KR" sz="1700" b="1" dirty="0">
                <a:solidFill>
                  <a:schemeClr val="accent2"/>
                </a:solidFill>
              </a:rPr>
              <a:t>,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coord_flip</a:t>
            </a:r>
            <a:r>
              <a:rPr lang="en-US" altLang="ko-KR" sz="1700" b="1" dirty="0">
                <a:solidFill>
                  <a:schemeClr val="accent2"/>
                </a:solidFill>
              </a:rPr>
              <a:t>() </a:t>
            </a:r>
            <a:r>
              <a:rPr lang="ko-KR" altLang="en-US" sz="1700" b="1" dirty="0">
                <a:solidFill>
                  <a:schemeClr val="accent2"/>
                </a:solidFill>
              </a:rPr>
              <a:t>유무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비교</a:t>
            </a:r>
            <a:endParaRPr lang="en-US" altLang="ko-KR" sz="17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3706" y="1094614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4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단어 동시 출현 빈도 구하기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84480" y="1614222"/>
            <a:ext cx="1191768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err="1"/>
              <a:t>install.packages</a:t>
            </a:r>
            <a:r>
              <a:rPr lang="en-US" altLang="ko-KR" sz="1700" b="1" dirty="0"/>
              <a:t>("</a:t>
            </a:r>
            <a:r>
              <a:rPr lang="en-US" altLang="ko-KR" sz="1700" b="1" dirty="0" err="1"/>
              <a:t>widyr</a:t>
            </a:r>
            <a:r>
              <a:rPr lang="en-US" altLang="ko-KR" sz="1700" b="1" dirty="0" smtClean="0"/>
              <a:t>")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err="1" smtClean="0">
                <a:solidFill>
                  <a:schemeClr val="accent2"/>
                </a:solidFill>
              </a:rPr>
              <a:t>연결망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분석을 위한 패키지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library(</a:t>
            </a:r>
            <a:r>
              <a:rPr lang="en-US" altLang="ko-KR" sz="1700" b="1" dirty="0" err="1" smtClean="0"/>
              <a:t>widyr</a:t>
            </a:r>
            <a:r>
              <a:rPr lang="en-US" altLang="ko-KR" sz="1700" b="1" dirty="0" smtClean="0"/>
              <a:t>)</a:t>
            </a:r>
          </a:p>
          <a:p>
            <a:r>
              <a:rPr lang="en-US" altLang="ko-KR" sz="1700" b="1" dirty="0"/>
              <a:t>p</a:t>
            </a:r>
            <a:r>
              <a:rPr lang="en-US" altLang="ko-KR" sz="1700" b="1" dirty="0" smtClean="0"/>
              <a:t>air </a:t>
            </a:r>
            <a:r>
              <a:rPr lang="en-US" altLang="ko-KR" sz="1700" b="1" dirty="0"/>
              <a:t>&lt;- </a:t>
            </a:r>
            <a:r>
              <a:rPr lang="en-US" altLang="ko-KR" sz="1700" b="1" dirty="0" err="1"/>
              <a:t>abs_pos</a:t>
            </a:r>
            <a:r>
              <a:rPr lang="en-US" altLang="ko-KR" sz="1700" b="1" dirty="0"/>
              <a:t> %&gt;%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단어 동시 출현 빈도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</a:t>
            </a:r>
            <a:r>
              <a:rPr lang="en-US" altLang="ko-KR" sz="1700" b="1" dirty="0" err="1" smtClean="0"/>
              <a:t>pairwise_count</a:t>
            </a:r>
            <a:r>
              <a:rPr lang="en-US" altLang="ko-KR" sz="1700" b="1" dirty="0" smtClean="0"/>
              <a:t>(item </a:t>
            </a:r>
            <a:r>
              <a:rPr lang="en-US" altLang="ko-KR" sz="1700" b="1" dirty="0"/>
              <a:t>= word, </a:t>
            </a:r>
            <a:r>
              <a:rPr lang="en-US" altLang="ko-KR" sz="1700" b="1" dirty="0" smtClean="0"/>
              <a:t>feature</a:t>
            </a:r>
            <a:r>
              <a:rPr lang="en-US" altLang="ko-KR" sz="1700" b="1" dirty="0"/>
              <a:t>= </a:t>
            </a:r>
            <a:r>
              <a:rPr lang="en-US" altLang="ko-KR" sz="1700" b="1" dirty="0" smtClean="0"/>
              <a:t>id, sort </a:t>
            </a:r>
            <a:r>
              <a:rPr lang="en-US" altLang="ko-KR" sz="1700" b="1" dirty="0"/>
              <a:t>= T</a:t>
            </a:r>
            <a:r>
              <a:rPr lang="en-US" altLang="ko-KR" sz="1700" b="1" dirty="0" smtClean="0"/>
              <a:t>)</a:t>
            </a:r>
          </a:p>
          <a:p>
            <a:endParaRPr lang="en-US" altLang="ko-KR" sz="1700" b="1" dirty="0" smtClean="0"/>
          </a:p>
          <a:p>
            <a:r>
              <a:rPr lang="en-US" altLang="ko-KR" sz="1700" b="1" dirty="0"/>
              <a:t>p</a:t>
            </a:r>
            <a:r>
              <a:rPr lang="en-US" altLang="ko-KR" sz="1700" b="1" dirty="0" smtClean="0"/>
              <a:t>air</a:t>
            </a:r>
          </a:p>
          <a:p>
            <a:endParaRPr lang="en-US" altLang="ko-KR" sz="1700" b="1" dirty="0">
              <a:solidFill>
                <a:schemeClr val="accent2"/>
              </a:solidFill>
            </a:endParaRPr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특정 단어와 자주 함께 사용된 단어 살펴보기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Pair </a:t>
            </a:r>
            <a:r>
              <a:rPr lang="en-US" altLang="ko-KR" sz="1700" b="1" dirty="0"/>
              <a:t>%&gt;% filter(item1 == </a:t>
            </a:r>
            <a:r>
              <a:rPr lang="en-US" altLang="ko-KR" sz="1700" b="1" dirty="0" smtClean="0"/>
              <a:t>“logistics”)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“logistics”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단어와 </a:t>
            </a:r>
            <a:r>
              <a:rPr lang="ko-KR" altLang="en-US" sz="1700" b="1" dirty="0">
                <a:solidFill>
                  <a:schemeClr val="accent2"/>
                </a:solidFill>
              </a:rPr>
              <a:t>자주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함께 </a:t>
            </a:r>
            <a:r>
              <a:rPr lang="ko-KR" altLang="en-US" sz="1700" b="1" dirty="0">
                <a:solidFill>
                  <a:schemeClr val="accent2"/>
                </a:solidFill>
              </a:rPr>
              <a:t>사용된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단어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Pair </a:t>
            </a:r>
            <a:r>
              <a:rPr lang="en-US" altLang="ko-KR" sz="1700" b="1" dirty="0"/>
              <a:t>%&gt;% filter(item1 == </a:t>
            </a:r>
            <a:r>
              <a:rPr lang="en-US" altLang="ko-KR" sz="1700" b="1" dirty="0" smtClean="0"/>
              <a:t>“trade”)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“trade”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단어와 </a:t>
            </a:r>
            <a:r>
              <a:rPr lang="ko-KR" altLang="en-US" sz="1700" b="1" dirty="0">
                <a:solidFill>
                  <a:schemeClr val="accent2"/>
                </a:solidFill>
              </a:rPr>
              <a:t>자주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함께 </a:t>
            </a:r>
            <a:r>
              <a:rPr lang="ko-KR" altLang="en-US" sz="1700" b="1" dirty="0">
                <a:solidFill>
                  <a:schemeClr val="accent2"/>
                </a:solidFill>
              </a:rPr>
              <a:t>사용된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단어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>
              <a:solidFill>
                <a:schemeClr val="accent2"/>
              </a:solidFill>
            </a:endParaRPr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동시 출현 네트워크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install.packages</a:t>
            </a:r>
            <a:r>
              <a:rPr lang="en-US" altLang="ko-KR" sz="1700" b="1" dirty="0"/>
              <a:t>("</a:t>
            </a:r>
            <a:r>
              <a:rPr lang="en-US" altLang="ko-KR" sz="1700" b="1" dirty="0" err="1"/>
              <a:t>tidygraph</a:t>
            </a:r>
            <a:r>
              <a:rPr lang="en-US" altLang="ko-KR" sz="1700" b="1" dirty="0" smtClean="0"/>
              <a:t>")</a:t>
            </a:r>
          </a:p>
          <a:p>
            <a:r>
              <a:rPr lang="en-US" altLang="ko-KR" sz="1700" b="1" dirty="0" smtClean="0"/>
              <a:t>library(</a:t>
            </a:r>
            <a:r>
              <a:rPr lang="en-US" altLang="ko-KR" sz="1700" b="1" dirty="0" err="1" smtClean="0"/>
              <a:t>tidygraph</a:t>
            </a:r>
            <a:r>
              <a:rPr lang="en-US" altLang="ko-KR" sz="1700" b="1" dirty="0" smtClean="0"/>
              <a:t>)</a:t>
            </a:r>
          </a:p>
          <a:p>
            <a:r>
              <a:rPr lang="en-US" altLang="ko-KR" sz="1700" b="1" dirty="0" err="1" smtClean="0"/>
              <a:t>graph_pair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 pair %&gt;%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동시 출현 네트워크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   </a:t>
            </a:r>
            <a:r>
              <a:rPr lang="en-US" altLang="ko-KR" sz="1700" b="1" dirty="0" smtClean="0"/>
              <a:t>filter(n</a:t>
            </a:r>
            <a:r>
              <a:rPr lang="en-US" altLang="ko-KR" sz="1700" b="1" dirty="0"/>
              <a:t>&gt;=50) %&gt;% </a:t>
            </a:r>
            <a:r>
              <a:rPr lang="en-US" altLang="ko-KR" sz="1700" b="1" dirty="0">
                <a:solidFill>
                  <a:schemeClr val="accent2"/>
                </a:solidFill>
              </a:rPr>
              <a:t># pair</a:t>
            </a:r>
            <a:r>
              <a:rPr lang="ko-KR" altLang="en-US" sz="1700" b="1" dirty="0">
                <a:solidFill>
                  <a:schemeClr val="accent2"/>
                </a:solidFill>
              </a:rPr>
              <a:t>에서 </a:t>
            </a:r>
            <a:r>
              <a:rPr lang="en-US" altLang="ko-KR" sz="1700" b="1" dirty="0">
                <a:solidFill>
                  <a:schemeClr val="accent2"/>
                </a:solidFill>
              </a:rPr>
              <a:t>50</a:t>
            </a:r>
            <a:r>
              <a:rPr lang="ko-KR" altLang="en-US" sz="1700" b="1" dirty="0">
                <a:solidFill>
                  <a:schemeClr val="accent2"/>
                </a:solidFill>
              </a:rPr>
              <a:t>회 이상 사용된 단어만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   </a:t>
            </a:r>
            <a:r>
              <a:rPr lang="en-US" altLang="ko-KR" sz="1700" b="1" dirty="0" err="1" smtClean="0"/>
              <a:t>as_tbl_graph</a:t>
            </a:r>
            <a:r>
              <a:rPr lang="en-US" altLang="ko-KR" sz="1700" b="1" dirty="0"/>
              <a:t>()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네트워크 그래프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만들기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/>
              <a:t>g</a:t>
            </a:r>
            <a:r>
              <a:rPr lang="en-US" altLang="ko-KR" sz="1700" b="1" dirty="0" err="1" smtClean="0"/>
              <a:t>raph_pair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 # </a:t>
            </a:r>
            <a:r>
              <a:rPr lang="ko-KR" altLang="en-US" sz="1700" b="1" dirty="0">
                <a:solidFill>
                  <a:schemeClr val="accent2"/>
                </a:solidFill>
              </a:rPr>
              <a:t>단어를 나타내는 노드 </a:t>
            </a:r>
            <a:r>
              <a:rPr lang="en-US" altLang="ko-KR" sz="1700" b="1" dirty="0">
                <a:solidFill>
                  <a:schemeClr val="accent2"/>
                </a:solidFill>
              </a:rPr>
              <a:t>13</a:t>
            </a:r>
            <a:r>
              <a:rPr lang="ko-KR" altLang="en-US" sz="1700" b="1" dirty="0">
                <a:solidFill>
                  <a:schemeClr val="accent2"/>
                </a:solidFill>
              </a:rPr>
              <a:t>개와 단어를 연결하는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엣지</a:t>
            </a:r>
            <a:r>
              <a:rPr lang="en-US" altLang="ko-KR" sz="1700" b="1" dirty="0">
                <a:solidFill>
                  <a:schemeClr val="accent2"/>
                </a:solidFill>
              </a:rPr>
              <a:t>(</a:t>
            </a:r>
            <a:r>
              <a:rPr lang="ko-KR" altLang="en-US" sz="1700" b="1" dirty="0">
                <a:solidFill>
                  <a:schemeClr val="accent2"/>
                </a:solidFill>
              </a:rPr>
              <a:t>링크</a:t>
            </a:r>
            <a:r>
              <a:rPr lang="en-US" altLang="ko-KR" sz="1700" b="1" dirty="0">
                <a:solidFill>
                  <a:schemeClr val="accent2"/>
                </a:solidFill>
              </a:rPr>
              <a:t>) 32</a:t>
            </a:r>
            <a:r>
              <a:rPr lang="ko-KR" altLang="en-US" sz="1700" b="1" dirty="0">
                <a:solidFill>
                  <a:schemeClr val="accent2"/>
                </a:solidFill>
              </a:rPr>
              <a:t>개로 구성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 </a:t>
            </a:r>
            <a:endParaRPr lang="en-US" altLang="ko-KR" sz="17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3706" y="1094614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4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단어 동시 출현 빈도 구하기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84480" y="1614222"/>
            <a:ext cx="1191768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네트워크 그래프 만들기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install.packages</a:t>
            </a:r>
            <a:r>
              <a:rPr lang="en-US" altLang="ko-KR" sz="1700" b="1" dirty="0"/>
              <a:t>("</a:t>
            </a:r>
            <a:r>
              <a:rPr lang="en-US" altLang="ko-KR" sz="1700" b="1" dirty="0" err="1"/>
              <a:t>ggraph</a:t>
            </a:r>
            <a:r>
              <a:rPr lang="en-US" altLang="ko-KR" sz="1700" b="1" dirty="0" smtClean="0"/>
              <a:t>")</a:t>
            </a:r>
          </a:p>
          <a:p>
            <a:r>
              <a:rPr lang="en-US" altLang="ko-KR" sz="1700" b="1" dirty="0" smtClean="0"/>
              <a:t>library(</a:t>
            </a:r>
            <a:r>
              <a:rPr lang="en-US" altLang="ko-KR" sz="1700" b="1" dirty="0" err="1" smtClean="0"/>
              <a:t>ggraph</a:t>
            </a:r>
            <a:r>
              <a:rPr lang="en-US" altLang="ko-KR" sz="1700" b="1" dirty="0" smtClean="0"/>
              <a:t>)</a:t>
            </a:r>
          </a:p>
          <a:p>
            <a:r>
              <a:rPr lang="en-US" altLang="ko-KR" sz="1700" b="1" dirty="0" err="1" smtClean="0"/>
              <a:t>ggraph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graph_pair</a:t>
            </a:r>
            <a:r>
              <a:rPr lang="en-US" altLang="ko-KR" sz="1700" b="1" dirty="0"/>
              <a:t>) 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</a:t>
            </a:r>
            <a:r>
              <a:rPr lang="en-US" altLang="ko-KR" sz="1700" b="1" dirty="0" err="1" smtClean="0"/>
              <a:t>geom_edge_link</a:t>
            </a:r>
            <a:r>
              <a:rPr lang="en-US" altLang="ko-KR" sz="1700" b="1" dirty="0"/>
              <a:t>() 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</a:t>
            </a:r>
            <a:r>
              <a:rPr lang="en-US" altLang="ko-KR" sz="1700" b="1" dirty="0" err="1" smtClean="0"/>
              <a:t>geom_node_point</a:t>
            </a:r>
            <a:r>
              <a:rPr lang="en-US" altLang="ko-KR" sz="1700" b="1" dirty="0"/>
              <a:t>() 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</a:t>
            </a:r>
            <a:r>
              <a:rPr lang="en-US" altLang="ko-KR" sz="1700" b="1" dirty="0" err="1" smtClean="0"/>
              <a:t>geom_node_text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aes</a:t>
            </a:r>
            <a:r>
              <a:rPr lang="en-US" altLang="ko-KR" sz="1700" b="1" dirty="0" smtClean="0"/>
              <a:t>(label=name))</a:t>
            </a:r>
          </a:p>
          <a:p>
            <a:endParaRPr lang="en-US" altLang="ko-KR" sz="1700" b="1" dirty="0"/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그래프 다듬기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set.seed</a:t>
            </a:r>
            <a:r>
              <a:rPr lang="en-US" altLang="ko-KR" sz="1700" b="1" dirty="0" smtClean="0"/>
              <a:t>(1234</a:t>
            </a:r>
            <a:r>
              <a:rPr lang="en-US" altLang="ko-KR" sz="1700" b="1" dirty="0"/>
              <a:t>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난수</a:t>
            </a:r>
            <a:r>
              <a:rPr lang="ko-KR" altLang="en-US" sz="1700" b="1" dirty="0">
                <a:solidFill>
                  <a:schemeClr val="accent2"/>
                </a:solidFill>
              </a:rPr>
              <a:t> 고정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ggraph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graph_pair</a:t>
            </a:r>
            <a:r>
              <a:rPr lang="en-US" altLang="ko-KR" sz="1700" b="1" dirty="0"/>
              <a:t>, layout = "</a:t>
            </a:r>
            <a:r>
              <a:rPr lang="en-US" altLang="ko-KR" sz="1700" b="1" dirty="0" err="1"/>
              <a:t>fr</a:t>
            </a:r>
            <a:r>
              <a:rPr lang="en-US" altLang="ko-KR" sz="1700" b="1" dirty="0"/>
              <a:t>") +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레이아웃 설정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geom_edge_link</a:t>
            </a:r>
            <a:r>
              <a:rPr lang="en-US" altLang="ko-KR" sz="1700" b="1" dirty="0" smtClean="0"/>
              <a:t>(color </a:t>
            </a:r>
            <a:r>
              <a:rPr lang="en-US" altLang="ko-KR" sz="1700" b="1" dirty="0"/>
              <a:t>="gray50",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 err="1">
                <a:solidFill>
                  <a:schemeClr val="accent2"/>
                </a:solidFill>
              </a:rPr>
              <a:t>엣지</a:t>
            </a:r>
            <a:r>
              <a:rPr lang="ko-KR" altLang="en-US" sz="1700" b="1" dirty="0">
                <a:solidFill>
                  <a:schemeClr val="accent2"/>
                </a:solidFill>
              </a:rPr>
              <a:t>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색깔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alpha </a:t>
            </a:r>
            <a:r>
              <a:rPr lang="en-US" altLang="ko-KR" sz="1700" b="1" dirty="0"/>
              <a:t>= 0.5) +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엣지</a:t>
            </a:r>
            <a:r>
              <a:rPr lang="ko-KR" altLang="en-US" sz="1700" b="1" dirty="0">
                <a:solidFill>
                  <a:schemeClr val="accent2"/>
                </a:solidFill>
              </a:rPr>
              <a:t> 명암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geom_node_point</a:t>
            </a:r>
            <a:r>
              <a:rPr lang="en-US" altLang="ko-KR" sz="1700" b="1" dirty="0" smtClean="0"/>
              <a:t>(color </a:t>
            </a:r>
            <a:r>
              <a:rPr lang="en-US" altLang="ko-KR" sz="1700" b="1" dirty="0"/>
              <a:t>= "</a:t>
            </a:r>
            <a:r>
              <a:rPr lang="en-US" altLang="ko-KR" sz="1700" b="1" dirty="0" err="1"/>
              <a:t>lightcoral</a:t>
            </a:r>
            <a:r>
              <a:rPr lang="en-US" altLang="ko-KR" sz="1700" b="1" dirty="0"/>
              <a:t>",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노드 색깔                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size </a:t>
            </a:r>
            <a:r>
              <a:rPr lang="en-US" altLang="ko-KR" sz="1700" b="1" dirty="0"/>
              <a:t>= 5) +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노드 크기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geom_node_text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aes</a:t>
            </a:r>
            <a:r>
              <a:rPr lang="en-US" altLang="ko-KR" sz="1700" b="1" dirty="0" smtClean="0"/>
              <a:t>(label </a:t>
            </a:r>
            <a:r>
              <a:rPr lang="en-US" altLang="ko-KR" sz="1700" b="1" dirty="0"/>
              <a:t>= name),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텍스트 표시               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repel=T</a:t>
            </a:r>
            <a:r>
              <a:rPr lang="en-US" altLang="ko-KR" sz="1700" b="1" dirty="0"/>
              <a:t>,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노드 밖 표시               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size </a:t>
            </a:r>
            <a:r>
              <a:rPr lang="en-US" altLang="ko-KR" sz="1700" b="1" dirty="0"/>
              <a:t>= 5) +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텍스트 크기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theme_graph</a:t>
            </a:r>
            <a:r>
              <a:rPr lang="en-US" altLang="ko-KR" sz="1700" b="1" dirty="0"/>
              <a:t>()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배경 삭제 </a:t>
            </a:r>
            <a:endParaRPr lang="en-US" altLang="ko-KR" sz="17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1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3706" y="1094614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5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단어 간 상관 분석 </a:t>
            </a:r>
            <a:r>
              <a:rPr lang="en-US" altLang="ko-KR" sz="1900" b="1" dirty="0" smtClean="0"/>
              <a:t>– Phi coefficient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84480" y="1614222"/>
            <a:ext cx="1191768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err="1"/>
              <a:t>word_cors</a:t>
            </a:r>
            <a:r>
              <a:rPr lang="en-US" altLang="ko-KR" sz="1700" b="1" dirty="0"/>
              <a:t> &lt;- </a:t>
            </a:r>
            <a:r>
              <a:rPr lang="en-US" altLang="ko-KR" sz="1700" b="1" dirty="0" err="1"/>
              <a:t>abs_pos</a:t>
            </a:r>
            <a:r>
              <a:rPr lang="en-US" altLang="ko-KR" sz="1700" b="1" dirty="0"/>
              <a:t>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</a:t>
            </a:r>
            <a:r>
              <a:rPr lang="en-US" altLang="ko-KR" sz="1700" b="1" dirty="0" err="1" smtClean="0"/>
              <a:t>add_count</a:t>
            </a:r>
            <a:r>
              <a:rPr lang="en-US" altLang="ko-KR" sz="1700" b="1" dirty="0" smtClean="0"/>
              <a:t>(word</a:t>
            </a:r>
            <a:r>
              <a:rPr lang="en-US" altLang="ko-KR" sz="1700" b="1" dirty="0"/>
              <a:t>) %&gt;%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단어 빈도 추가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filter(n </a:t>
            </a:r>
            <a:r>
              <a:rPr lang="en-US" altLang="ko-KR" sz="1700" b="1" dirty="0"/>
              <a:t>&gt;=20) %&gt;%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단어 빈도 </a:t>
            </a:r>
            <a:r>
              <a:rPr lang="en-US" altLang="ko-KR" sz="1700" b="1" dirty="0">
                <a:solidFill>
                  <a:schemeClr val="accent2"/>
                </a:solidFill>
              </a:rPr>
              <a:t>20</a:t>
            </a:r>
            <a:r>
              <a:rPr lang="ko-KR" altLang="en-US" sz="1700" b="1" dirty="0">
                <a:solidFill>
                  <a:schemeClr val="accent2"/>
                </a:solidFill>
              </a:rPr>
              <a:t>회 이상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</a:t>
            </a:r>
            <a:r>
              <a:rPr lang="en-US" altLang="ko-KR" sz="1700" b="1" dirty="0" err="1" smtClean="0"/>
              <a:t>pairwise_cor</a:t>
            </a:r>
            <a:r>
              <a:rPr lang="en-US" altLang="ko-KR" sz="1700" b="1" dirty="0" smtClean="0"/>
              <a:t>(item </a:t>
            </a:r>
            <a:r>
              <a:rPr lang="en-US" altLang="ko-KR" sz="1700" b="1" dirty="0"/>
              <a:t>= word,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사용할 데이터               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feature </a:t>
            </a:r>
            <a:r>
              <a:rPr lang="en-US" altLang="ko-KR" sz="1700" b="1" dirty="0"/>
              <a:t>= id,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텍스트 구분 기</a:t>
            </a:r>
            <a:r>
              <a:rPr lang="ko-KR" altLang="en-US" sz="1700" b="1" dirty="0"/>
              <a:t>준             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sort=T</a:t>
            </a:r>
            <a:r>
              <a:rPr lang="en-US" altLang="ko-KR" sz="1700" b="1" dirty="0"/>
              <a:t>) </a:t>
            </a:r>
            <a:r>
              <a:rPr lang="en-US" altLang="ko-KR" sz="1700" b="1" dirty="0">
                <a:solidFill>
                  <a:schemeClr val="accent2"/>
                </a:solidFill>
              </a:rPr>
              <a:t># coefficient</a:t>
            </a:r>
            <a:r>
              <a:rPr lang="ko-KR" altLang="en-US" sz="1700" b="1" dirty="0">
                <a:solidFill>
                  <a:schemeClr val="accent2"/>
                </a:solidFill>
              </a:rPr>
              <a:t>가 높은 순으로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정렬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word_cors</a:t>
            </a:r>
            <a:endParaRPr lang="en-US" altLang="ko-KR" sz="1700" b="1" dirty="0" smtClean="0"/>
          </a:p>
          <a:p>
            <a:r>
              <a:rPr lang="ko-KR" altLang="en-US" sz="1700" b="1" dirty="0" smtClean="0"/>
              <a:t> </a:t>
            </a:r>
            <a:endParaRPr lang="en-US" altLang="ko-KR" sz="1700" b="1" dirty="0" smtClean="0"/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특정 단어와 관련성이 큰 단어 살펴보기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word_cors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%&gt;%  filter(item1=="logistics</a:t>
            </a:r>
            <a:r>
              <a:rPr lang="en-US" altLang="ko-KR" sz="1700" b="1" dirty="0" smtClean="0"/>
              <a:t>")</a:t>
            </a:r>
          </a:p>
          <a:p>
            <a:r>
              <a:rPr lang="en-US" altLang="ko-KR" sz="1700" b="1" dirty="0" err="1" smtClean="0"/>
              <a:t>word_cors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%&gt;%  filter(item1 == "economy</a:t>
            </a:r>
            <a:r>
              <a:rPr lang="en-US" altLang="ko-KR" sz="1700" b="1" dirty="0" smtClean="0"/>
              <a:t>") </a:t>
            </a:r>
          </a:p>
          <a:p>
            <a:endParaRPr lang="en-US" altLang="ko-KR" sz="1700" b="1" dirty="0"/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관심 단어 별로 파이 계수가 큰 단어 추출하기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target </a:t>
            </a:r>
            <a:r>
              <a:rPr lang="en-US" altLang="ko-KR" sz="1700" b="1" dirty="0"/>
              <a:t>&lt;- c("</a:t>
            </a:r>
            <a:r>
              <a:rPr lang="en-US" altLang="ko-KR" sz="1700" b="1" dirty="0" err="1"/>
              <a:t>logistics","economy","trade","market</a:t>
            </a:r>
            <a:r>
              <a:rPr lang="en-US" altLang="ko-KR" sz="1700" b="1" dirty="0" smtClean="0"/>
              <a:t>")</a:t>
            </a:r>
          </a:p>
          <a:p>
            <a:r>
              <a:rPr lang="en-US" altLang="ko-KR" sz="1700" b="1" dirty="0" err="1" smtClean="0"/>
              <a:t>top_cors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 </a:t>
            </a:r>
            <a:r>
              <a:rPr lang="en-US" altLang="ko-KR" sz="1700" b="1" dirty="0" err="1"/>
              <a:t>word_cors</a:t>
            </a:r>
            <a:r>
              <a:rPr lang="en-US" altLang="ko-KR" sz="1700" b="1" dirty="0"/>
              <a:t>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filter(item1 </a:t>
            </a:r>
            <a:r>
              <a:rPr lang="en-US" altLang="ko-KR" sz="1700" b="1" dirty="0"/>
              <a:t>%in% target) %&gt;% </a:t>
            </a:r>
            <a:r>
              <a:rPr lang="en-US" altLang="ko-KR" sz="1700" b="1" dirty="0" smtClean="0"/>
              <a:t> </a:t>
            </a:r>
          </a:p>
          <a:p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group_by</a:t>
            </a:r>
            <a:r>
              <a:rPr lang="en-US" altLang="ko-KR" sz="1700" b="1" dirty="0" smtClean="0"/>
              <a:t>(item1) %&gt;%  </a:t>
            </a:r>
          </a:p>
          <a:p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slice_max</a:t>
            </a:r>
            <a:r>
              <a:rPr lang="en-US" altLang="ko-KR" sz="1700" b="1" dirty="0" smtClean="0"/>
              <a:t>(correlation</a:t>
            </a:r>
            <a:r>
              <a:rPr lang="en-US" altLang="ko-KR" sz="1700" b="1" dirty="0"/>
              <a:t>, n=8)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24556" y="1692600"/>
            <a:ext cx="689777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막대 그래프 만들기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그래프 순서 정하기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top_cors$item1 </a:t>
            </a:r>
            <a:r>
              <a:rPr lang="en-US" altLang="ko-KR" sz="1700" b="1" dirty="0"/>
              <a:t>&lt;- factor(top_cors$item1, levels = target</a:t>
            </a:r>
            <a:r>
              <a:rPr lang="en-US" altLang="ko-KR" sz="1700" b="1" dirty="0" smtClean="0"/>
              <a:t>)</a:t>
            </a:r>
          </a:p>
          <a:p>
            <a:r>
              <a:rPr lang="en-US" altLang="ko-KR" sz="1700" b="1" dirty="0" smtClean="0"/>
              <a:t>library(ggplot2)</a:t>
            </a:r>
          </a:p>
          <a:p>
            <a:r>
              <a:rPr lang="en-US" altLang="ko-KR" sz="1700" b="1" dirty="0" err="1" smtClean="0"/>
              <a:t>ggplot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top_cors</a:t>
            </a:r>
            <a:r>
              <a:rPr lang="en-US" altLang="ko-KR" sz="1700" b="1" dirty="0"/>
              <a:t>, </a:t>
            </a:r>
            <a:r>
              <a:rPr lang="en-US" altLang="ko-KR" sz="1700" b="1" dirty="0" err="1"/>
              <a:t>aes</a:t>
            </a:r>
            <a:r>
              <a:rPr lang="en-US" altLang="ko-KR" sz="1700" b="1" dirty="0"/>
              <a:t>(x=</a:t>
            </a:r>
            <a:r>
              <a:rPr lang="en-US" altLang="ko-KR" sz="1700" b="1" dirty="0" err="1"/>
              <a:t>reorder_within</a:t>
            </a:r>
            <a:r>
              <a:rPr lang="en-US" altLang="ko-KR" sz="1700" b="1" dirty="0"/>
              <a:t>(item2, correlation, item1</a:t>
            </a:r>
            <a:r>
              <a:rPr lang="en-US" altLang="ko-KR" sz="1700" b="1" dirty="0" smtClean="0"/>
              <a:t>),</a:t>
            </a: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 </a:t>
            </a:r>
            <a:r>
              <a:rPr lang="en-US" altLang="ko-KR" sz="1700" b="1" dirty="0"/>
              <a:t>y=correlation,                   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 fill </a:t>
            </a:r>
            <a:r>
              <a:rPr lang="en-US" altLang="ko-KR" sz="1700" b="1" dirty="0"/>
              <a:t>= item1))+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geom_col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show.legend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= F) 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facet_wrap</a:t>
            </a:r>
            <a:r>
              <a:rPr lang="en-US" altLang="ko-KR" sz="1700" b="1" dirty="0"/>
              <a:t>(~ item1, scales = "free") 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coord_flip</a:t>
            </a:r>
            <a:r>
              <a:rPr lang="en-US" altLang="ko-KR" sz="1700" b="1" dirty="0"/>
              <a:t>() 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scale_x_reordered</a:t>
            </a:r>
            <a:r>
              <a:rPr lang="en-US" altLang="ko-KR" sz="1700" b="1" dirty="0"/>
              <a:t>()+  </a:t>
            </a:r>
          </a:p>
          <a:p>
            <a:r>
              <a:rPr lang="en-US" altLang="ko-KR" sz="1700" b="1" dirty="0" smtClean="0"/>
              <a:t>    labs(x=NULL</a:t>
            </a:r>
            <a:r>
              <a:rPr lang="en-US" altLang="ko-KR" sz="1700" b="1" dirty="0"/>
              <a:t>) 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theme</a:t>
            </a:r>
            <a:r>
              <a:rPr lang="en-US" altLang="ko-KR" sz="17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9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3706" y="1094614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5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단어 간 상관 분석 </a:t>
            </a:r>
            <a:r>
              <a:rPr lang="en-US" altLang="ko-KR" sz="1900" b="1" dirty="0" smtClean="0"/>
              <a:t>– Phi coefficient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84481" y="1614222"/>
            <a:ext cx="568089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파이계수로</a:t>
            </a:r>
            <a:r>
              <a:rPr lang="ko-KR" altLang="en-US" sz="1700" b="1" dirty="0">
                <a:solidFill>
                  <a:schemeClr val="accent2"/>
                </a:solidFill>
              </a:rPr>
              <a:t> 네트워크 그래프 만들기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set.seed</a:t>
            </a:r>
            <a:r>
              <a:rPr lang="en-US" altLang="ko-KR" sz="1700" b="1" dirty="0" smtClean="0"/>
              <a:t>(1234</a:t>
            </a:r>
            <a:r>
              <a:rPr lang="en-US" altLang="ko-KR" sz="1700" b="1" dirty="0"/>
              <a:t>)        </a:t>
            </a:r>
            <a:endParaRPr lang="en-US" altLang="ko-KR" sz="1700" b="1" dirty="0" smtClean="0"/>
          </a:p>
          <a:p>
            <a:r>
              <a:rPr lang="en-US" altLang="ko-KR" sz="1700" b="1" dirty="0" err="1" smtClean="0"/>
              <a:t>graph_cors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 </a:t>
            </a:r>
            <a:r>
              <a:rPr lang="en-US" altLang="ko-KR" sz="1700" b="1" dirty="0" err="1"/>
              <a:t>word_cors</a:t>
            </a:r>
            <a:r>
              <a:rPr lang="en-US" altLang="ko-KR" sz="1700" b="1" dirty="0"/>
              <a:t> %&gt;%  </a:t>
            </a:r>
            <a:r>
              <a:rPr lang="en-US" altLang="ko-KR" sz="1700" b="1" dirty="0" smtClean="0"/>
              <a:t> </a:t>
            </a:r>
          </a:p>
          <a:p>
            <a:r>
              <a:rPr lang="en-US" altLang="ko-KR" sz="1700" b="1" dirty="0" smtClean="0"/>
              <a:t>   filter(correlation </a:t>
            </a:r>
            <a:r>
              <a:rPr lang="en-US" altLang="ko-KR" sz="1700" b="1" dirty="0"/>
              <a:t>&gt;= 0.7) %&gt;%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>
                <a:solidFill>
                  <a:schemeClr val="accent2"/>
                </a:solidFill>
              </a:rPr>
              <a:t>상관계수 </a:t>
            </a:r>
            <a:r>
              <a:rPr lang="en-US" altLang="ko-KR" sz="1700" b="1" dirty="0">
                <a:solidFill>
                  <a:schemeClr val="accent2"/>
                </a:solidFill>
              </a:rPr>
              <a:t>0.7 </a:t>
            </a:r>
            <a:r>
              <a:rPr lang="ko-KR" altLang="en-US" sz="1700" b="1" dirty="0">
                <a:solidFill>
                  <a:schemeClr val="accent2"/>
                </a:solidFill>
              </a:rPr>
              <a:t>이상  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</a:t>
            </a:r>
            <a:r>
              <a:rPr lang="en-US" altLang="ko-KR" sz="1700" b="1" dirty="0" err="1" smtClean="0"/>
              <a:t>as_tbl_graph</a:t>
            </a:r>
            <a:r>
              <a:rPr lang="en-US" altLang="ko-KR" sz="1700" b="1" dirty="0" smtClean="0"/>
              <a:t>(directed </a:t>
            </a:r>
            <a:r>
              <a:rPr lang="en-US" altLang="ko-KR" sz="1700" b="1" dirty="0"/>
              <a:t>= F)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mutate(centrality </a:t>
            </a:r>
            <a:r>
              <a:rPr lang="en-US" altLang="ko-KR" sz="1700" b="1" dirty="0"/>
              <a:t>= </a:t>
            </a:r>
            <a:r>
              <a:rPr lang="en-US" altLang="ko-KR" sz="1700" b="1" dirty="0" err="1"/>
              <a:t>centrality_degree</a:t>
            </a:r>
            <a:r>
              <a:rPr lang="en-US" altLang="ko-KR" sz="1700" b="1" dirty="0"/>
              <a:t>(),       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group </a:t>
            </a:r>
            <a:r>
              <a:rPr lang="en-US" altLang="ko-KR" sz="1700" b="1" dirty="0"/>
              <a:t>= </a:t>
            </a:r>
            <a:r>
              <a:rPr lang="en-US" altLang="ko-KR" sz="1700" b="1" dirty="0" err="1"/>
              <a:t>as.factor</a:t>
            </a:r>
            <a:r>
              <a:rPr lang="en-US" altLang="ko-KR" sz="1700" b="1" dirty="0"/>
              <a:t>(</a:t>
            </a:r>
            <a:r>
              <a:rPr lang="en-US" altLang="ko-KR" sz="1700" b="1" dirty="0" err="1"/>
              <a:t>group_infomap</a:t>
            </a:r>
            <a:r>
              <a:rPr lang="en-US" altLang="ko-KR" sz="1700" b="1" dirty="0"/>
              <a:t>()))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09008" y="1804107"/>
            <a:ext cx="6000108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err="1"/>
              <a:t>set.seed</a:t>
            </a:r>
            <a:r>
              <a:rPr lang="en-US" altLang="ko-KR" sz="1700" b="1" dirty="0"/>
              <a:t>(1234</a:t>
            </a:r>
            <a:r>
              <a:rPr lang="en-US" altLang="ko-KR" sz="1700" b="1" dirty="0" smtClean="0"/>
              <a:t>)</a:t>
            </a:r>
          </a:p>
          <a:p>
            <a:r>
              <a:rPr lang="en-US" altLang="ko-KR" sz="1700" b="1" dirty="0" err="1" smtClean="0"/>
              <a:t>ggraph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graph_cors</a:t>
            </a:r>
            <a:r>
              <a:rPr lang="en-US" altLang="ko-KR" sz="1700" b="1" dirty="0"/>
              <a:t>, layout = "</a:t>
            </a:r>
            <a:r>
              <a:rPr lang="en-US" altLang="ko-KR" sz="1700" b="1" dirty="0" err="1"/>
              <a:t>fr</a:t>
            </a:r>
            <a:r>
              <a:rPr lang="en-US" altLang="ko-KR" sz="1700" b="1" dirty="0"/>
              <a:t>") +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>
                <a:solidFill>
                  <a:schemeClr val="accent2"/>
                </a:solidFill>
              </a:rPr>
              <a:t>레이아웃 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geom_edge_link</a:t>
            </a:r>
            <a:r>
              <a:rPr lang="en-US" altLang="ko-KR" sz="1700" b="1" dirty="0" smtClean="0"/>
              <a:t>(color </a:t>
            </a:r>
            <a:r>
              <a:rPr lang="en-US" altLang="ko-KR" sz="1700" b="1" dirty="0"/>
              <a:t>="gray50",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 err="1">
                <a:solidFill>
                  <a:schemeClr val="accent2"/>
                </a:solidFill>
              </a:rPr>
              <a:t>엣지</a:t>
            </a:r>
            <a:r>
              <a:rPr lang="ko-KR" altLang="en-US" sz="1700" b="1" dirty="0">
                <a:solidFill>
                  <a:schemeClr val="accent2"/>
                </a:solidFill>
              </a:rPr>
              <a:t> 색깔                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</a:t>
            </a:r>
            <a:r>
              <a:rPr lang="en-US" altLang="ko-KR" sz="1700" b="1" dirty="0" err="1" smtClean="0"/>
              <a:t>aes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edge_alpha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= correlation,                    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     </a:t>
            </a:r>
            <a:r>
              <a:rPr lang="en-US" altLang="ko-KR" sz="1700" b="1" dirty="0" err="1" smtClean="0"/>
              <a:t>edge_width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= correlation),               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</a:t>
            </a:r>
            <a:r>
              <a:rPr lang="en-US" altLang="ko-KR" sz="1700" b="1" dirty="0" err="1" smtClean="0"/>
              <a:t>show.legend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= F)+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scale_edge_width</a:t>
            </a:r>
            <a:r>
              <a:rPr lang="en-US" altLang="ko-KR" sz="1700" b="1" dirty="0" smtClean="0"/>
              <a:t>(range </a:t>
            </a:r>
            <a:r>
              <a:rPr lang="en-US" altLang="ko-KR" sz="1700" b="1" dirty="0"/>
              <a:t>= c(1,4)) +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geom_node_point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aes</a:t>
            </a:r>
            <a:r>
              <a:rPr lang="en-US" altLang="ko-KR" sz="1700" b="1" dirty="0" smtClean="0"/>
              <a:t>(size </a:t>
            </a:r>
            <a:r>
              <a:rPr lang="en-US" altLang="ko-KR" sz="1700" b="1" dirty="0"/>
              <a:t>= centrality,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>
                <a:solidFill>
                  <a:schemeClr val="accent2"/>
                </a:solidFill>
              </a:rPr>
              <a:t>노드 크기                    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       color </a:t>
            </a:r>
            <a:r>
              <a:rPr lang="en-US" altLang="ko-KR" sz="1700" b="1" dirty="0"/>
              <a:t>= group),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>
                <a:solidFill>
                  <a:schemeClr val="accent2"/>
                </a:solidFill>
              </a:rPr>
              <a:t>노드 색깔                  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  </a:t>
            </a:r>
            <a:r>
              <a:rPr lang="en-US" altLang="ko-KR" sz="1700" b="1" dirty="0" err="1" smtClean="0"/>
              <a:t>show.legend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= F) +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>
                <a:solidFill>
                  <a:schemeClr val="accent2"/>
                </a:solidFill>
              </a:rPr>
              <a:t>범례 삭제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    </a:t>
            </a:r>
            <a:r>
              <a:rPr lang="en-US" altLang="ko-KR" sz="1700" b="1" dirty="0" err="1" smtClean="0"/>
              <a:t>scale_size</a:t>
            </a:r>
            <a:r>
              <a:rPr lang="en-US" altLang="ko-KR" sz="1700" b="1" dirty="0" smtClean="0"/>
              <a:t>(range </a:t>
            </a:r>
            <a:r>
              <a:rPr lang="en-US" altLang="ko-KR" sz="1700" b="1" dirty="0"/>
              <a:t>= c(5, 10)) +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>
                <a:solidFill>
                  <a:schemeClr val="accent2"/>
                </a:solidFill>
              </a:rPr>
              <a:t>노드 크기 범위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geom_node_text</a:t>
            </a:r>
            <a:r>
              <a:rPr lang="en-US" altLang="ko-KR" sz="1700" b="1" dirty="0" smtClean="0"/>
              <a:t>(</a:t>
            </a:r>
            <a:r>
              <a:rPr lang="en-US" altLang="ko-KR" sz="1700" b="1" dirty="0" err="1" smtClean="0"/>
              <a:t>aes</a:t>
            </a:r>
            <a:r>
              <a:rPr lang="en-US" altLang="ko-KR" sz="1700" b="1" dirty="0" smtClean="0"/>
              <a:t>(label </a:t>
            </a:r>
            <a:r>
              <a:rPr lang="en-US" altLang="ko-KR" sz="1700" b="1" dirty="0"/>
              <a:t>= name),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>
                <a:solidFill>
                  <a:schemeClr val="accent2"/>
                </a:solidFill>
              </a:rPr>
              <a:t>텍스트 밖 표시               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 repel=T</a:t>
            </a:r>
            <a:r>
              <a:rPr lang="en-US" altLang="ko-KR" sz="1700" b="1" dirty="0"/>
              <a:t>,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>
                <a:solidFill>
                  <a:schemeClr val="accent2"/>
                </a:solidFill>
              </a:rPr>
              <a:t>노드 밖 표시                  </a:t>
            </a:r>
            <a:r>
              <a:rPr lang="en-US" altLang="ko-KR" sz="1700" b="1" dirty="0" smtClean="0"/>
              <a:t/>
            </a:r>
            <a:br>
              <a:rPr lang="en-US" altLang="ko-KR" sz="1700" b="1" dirty="0" smtClean="0"/>
            </a:br>
            <a:r>
              <a:rPr lang="en-US" altLang="ko-KR" sz="1700" b="1" dirty="0" smtClean="0"/>
              <a:t>                          size </a:t>
            </a:r>
            <a:r>
              <a:rPr lang="en-US" altLang="ko-KR" sz="1700" b="1" dirty="0"/>
              <a:t>= 5) + </a:t>
            </a:r>
            <a:r>
              <a:rPr lang="en-US" altLang="ko-KR" sz="1700" b="1" dirty="0">
                <a:solidFill>
                  <a:schemeClr val="accent2"/>
                </a:solidFill>
              </a:rPr>
              <a:t>#</a:t>
            </a:r>
            <a:r>
              <a:rPr lang="ko-KR" altLang="en-US" sz="1700" b="1" dirty="0">
                <a:solidFill>
                  <a:schemeClr val="accent2"/>
                </a:solidFill>
              </a:rPr>
              <a:t>텍스트 크기  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theme_graph</a:t>
            </a:r>
            <a:r>
              <a:rPr lang="en-US" altLang="ko-KR" sz="1700" b="1" dirty="0"/>
              <a:t>()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배경 삭제 </a:t>
            </a:r>
            <a:endParaRPr lang="en-US" altLang="ko-KR" sz="17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3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1453" y="1059778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6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연결 </a:t>
            </a:r>
            <a:r>
              <a:rPr lang="ko-KR" altLang="en-US" sz="1900" b="1" dirty="0" err="1" smtClean="0"/>
              <a:t>중심성</a:t>
            </a:r>
            <a:r>
              <a:rPr lang="ko-KR" altLang="en-US" sz="1900" b="1" dirty="0" smtClean="0"/>
              <a:t>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84480" y="1561968"/>
            <a:ext cx="64820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set.seed</a:t>
            </a:r>
            <a:r>
              <a:rPr lang="en-US" altLang="ko-KR" sz="1600" b="1" dirty="0"/>
              <a:t>(1234)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 err="1">
                <a:solidFill>
                  <a:schemeClr val="accent2"/>
                </a:solidFill>
              </a:rPr>
              <a:t>난수</a:t>
            </a:r>
            <a:r>
              <a:rPr lang="ko-KR" altLang="en-US" sz="1600" b="1" dirty="0">
                <a:solidFill>
                  <a:schemeClr val="accent2"/>
                </a:solidFill>
              </a:rPr>
              <a:t> 생성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graph_pair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&lt;- pair 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filter(n </a:t>
            </a:r>
            <a:r>
              <a:rPr lang="en-US" altLang="ko-KR" sz="1600" b="1" dirty="0"/>
              <a:t>&gt;= 50) 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as_tbl_graph</a:t>
            </a:r>
            <a:r>
              <a:rPr lang="en-US" altLang="ko-KR" sz="1600" b="1" dirty="0" smtClean="0"/>
              <a:t>(directed </a:t>
            </a:r>
            <a:r>
              <a:rPr lang="en-US" altLang="ko-KR" sz="1600" b="1" dirty="0"/>
              <a:t>= F) 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mutate(centrality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centrality_degree</a:t>
            </a:r>
            <a:r>
              <a:rPr lang="en-US" altLang="ko-KR" sz="1600" b="1" dirty="0"/>
              <a:t>(), </a:t>
            </a:r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연결중심성</a:t>
            </a:r>
            <a:r>
              <a:rPr lang="ko-KR" altLang="en-US" sz="1600" b="1" dirty="0">
                <a:solidFill>
                  <a:schemeClr val="accent2"/>
                </a:solidFill>
              </a:rPr>
              <a:t>       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group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as.factor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group_infomap</a:t>
            </a:r>
            <a:r>
              <a:rPr lang="en-US" altLang="ko-KR" sz="1600" b="1" dirty="0"/>
              <a:t>())) </a:t>
            </a:r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커뮤니티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설정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endParaRPr lang="en-US" altLang="ko-KR" sz="1600" b="1" dirty="0"/>
          </a:p>
          <a:p>
            <a:r>
              <a:rPr lang="en-US" altLang="ko-KR" sz="1600" b="1" dirty="0" err="1" smtClean="0"/>
              <a:t>graph_pair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r>
              <a:rPr lang="en-US" altLang="ko-KR" sz="1600" b="1" dirty="0" err="1" smtClean="0"/>
              <a:t>set.seed</a:t>
            </a:r>
            <a:r>
              <a:rPr lang="en-US" altLang="ko-KR" sz="1600" b="1" dirty="0" smtClean="0"/>
              <a:t>(1234</a:t>
            </a:r>
            <a:r>
              <a:rPr lang="en-US" altLang="ko-KR" sz="1600" b="1" dirty="0"/>
              <a:t>) #</a:t>
            </a:r>
            <a:r>
              <a:rPr lang="ko-KR" altLang="en-US" sz="1600" b="1" dirty="0" err="1"/>
              <a:t>난수</a:t>
            </a:r>
            <a:r>
              <a:rPr lang="ko-KR" altLang="en-US" sz="1600" b="1" dirty="0"/>
              <a:t> 생성 </a:t>
            </a:r>
            <a:endParaRPr lang="en-US" altLang="ko-KR" sz="1600" b="1" dirty="0" smtClean="0"/>
          </a:p>
          <a:p>
            <a:r>
              <a:rPr lang="en-US" altLang="ko-KR" sz="1600" b="1" dirty="0" err="1" smtClean="0"/>
              <a:t>ggraph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graph_pair</a:t>
            </a:r>
            <a:r>
              <a:rPr lang="en-US" altLang="ko-KR" sz="1600" b="1" dirty="0"/>
              <a:t>, layout = "</a:t>
            </a:r>
            <a:r>
              <a:rPr lang="en-US" altLang="ko-KR" sz="1600" b="1" dirty="0" err="1"/>
              <a:t>fr</a:t>
            </a:r>
            <a:r>
              <a:rPr lang="en-US" altLang="ko-KR" sz="1600" b="1" dirty="0"/>
              <a:t>") +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>
                <a:solidFill>
                  <a:schemeClr val="accent2"/>
                </a:solidFill>
              </a:rPr>
              <a:t>레이아웃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geom_edge_link</a:t>
            </a:r>
            <a:r>
              <a:rPr lang="en-US" altLang="ko-KR" sz="1600" b="1" dirty="0" smtClean="0"/>
              <a:t>(color </a:t>
            </a:r>
            <a:r>
              <a:rPr lang="en-US" altLang="ko-KR" sz="1600" b="1" dirty="0"/>
              <a:t>="gray50",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 err="1">
                <a:solidFill>
                  <a:schemeClr val="accent2"/>
                </a:solidFill>
              </a:rPr>
              <a:t>엣지</a:t>
            </a:r>
            <a:r>
              <a:rPr lang="ko-KR" altLang="en-US" sz="1600" b="1" dirty="0">
                <a:solidFill>
                  <a:schemeClr val="accent2"/>
                </a:solidFill>
              </a:rPr>
              <a:t> 색깔               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alpha </a:t>
            </a:r>
            <a:r>
              <a:rPr lang="en-US" altLang="ko-KR" sz="1600" b="1" dirty="0"/>
              <a:t>= 0.5) +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 err="1">
                <a:solidFill>
                  <a:schemeClr val="accent2"/>
                </a:solidFill>
              </a:rPr>
              <a:t>엣지</a:t>
            </a:r>
            <a:r>
              <a:rPr lang="ko-KR" altLang="en-US" sz="1600" b="1" dirty="0">
                <a:solidFill>
                  <a:schemeClr val="accent2"/>
                </a:solidFill>
              </a:rPr>
              <a:t> 명암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geom_node_point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aes</a:t>
            </a:r>
            <a:r>
              <a:rPr lang="en-US" altLang="ko-KR" sz="1600" b="1" dirty="0" smtClean="0"/>
              <a:t>(size </a:t>
            </a:r>
            <a:r>
              <a:rPr lang="en-US" altLang="ko-KR" sz="1600" b="1" dirty="0"/>
              <a:t>= centrality,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>
                <a:solidFill>
                  <a:schemeClr val="accent2"/>
                </a:solidFill>
              </a:rPr>
              <a:t>노드 크기                    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color </a:t>
            </a:r>
            <a:r>
              <a:rPr lang="en-US" altLang="ko-KR" sz="1600" b="1" dirty="0"/>
              <a:t>= group),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>
                <a:solidFill>
                  <a:schemeClr val="accent2"/>
                </a:solidFill>
              </a:rPr>
              <a:t>노드 색깔                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</a:t>
            </a:r>
            <a:r>
              <a:rPr lang="en-US" altLang="ko-KR" sz="1600" b="1" dirty="0" err="1" smtClean="0"/>
              <a:t>show.legend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= F) +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>
                <a:solidFill>
                  <a:schemeClr val="accent2"/>
                </a:solidFill>
              </a:rPr>
              <a:t>범례 삭제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scale_size</a:t>
            </a:r>
            <a:r>
              <a:rPr lang="en-US" altLang="ko-KR" sz="1600" b="1" dirty="0" smtClean="0"/>
              <a:t>(range </a:t>
            </a:r>
            <a:r>
              <a:rPr lang="en-US" altLang="ko-KR" sz="1600" b="1" dirty="0"/>
              <a:t>= c(5, 15)) +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>
                <a:solidFill>
                  <a:schemeClr val="accent2"/>
                </a:solidFill>
              </a:rPr>
              <a:t>노드 크기 범위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geom_node_text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aes</a:t>
            </a:r>
            <a:r>
              <a:rPr lang="en-US" altLang="ko-KR" sz="1600" b="1" dirty="0" smtClean="0"/>
              <a:t>(label </a:t>
            </a:r>
            <a:r>
              <a:rPr lang="en-US" altLang="ko-KR" sz="1600" b="1" dirty="0"/>
              <a:t>= name),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>
                <a:solidFill>
                  <a:schemeClr val="accent2"/>
                </a:solidFill>
              </a:rPr>
              <a:t>텍스트 밖 표시               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repel=T</a:t>
            </a:r>
            <a:r>
              <a:rPr lang="en-US" altLang="ko-KR" sz="1600" b="1" dirty="0"/>
              <a:t>,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>
                <a:solidFill>
                  <a:schemeClr val="accent2"/>
                </a:solidFill>
              </a:rPr>
              <a:t>노드 밖 표시               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size </a:t>
            </a:r>
            <a:r>
              <a:rPr lang="en-US" altLang="ko-KR" sz="1600" b="1" dirty="0"/>
              <a:t>= 5) +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>
                <a:solidFill>
                  <a:schemeClr val="accent2"/>
                </a:solidFill>
              </a:rPr>
              <a:t>텍스트 크기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theme_graph</a:t>
            </a:r>
            <a:r>
              <a:rPr lang="en-US" altLang="ko-KR" sz="1600" b="1" dirty="0"/>
              <a:t>() </a:t>
            </a:r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배경 삭제 </a:t>
            </a:r>
            <a:endParaRPr lang="en-US" altLang="ko-KR" sz="1600" b="1" dirty="0">
              <a:solidFill>
                <a:schemeClr val="accent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02397" y="1561968"/>
            <a:ext cx="55851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주요 단어의 커뮤니티 살펴보기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graph_pair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filter(name </a:t>
            </a:r>
            <a:r>
              <a:rPr lang="en-US" altLang="ko-KR" sz="1600" b="1" dirty="0"/>
              <a:t>== "logistics") </a:t>
            </a:r>
            <a:r>
              <a:rPr lang="en-US" altLang="ko-KR" sz="1600" b="1" dirty="0">
                <a:solidFill>
                  <a:schemeClr val="accent2"/>
                </a:solidFill>
              </a:rPr>
              <a:t># group </a:t>
            </a:r>
            <a:r>
              <a:rPr lang="ko-KR" altLang="en-US" sz="1600" b="1" dirty="0">
                <a:solidFill>
                  <a:schemeClr val="accent2"/>
                </a:solidFill>
              </a:rPr>
              <a:t>커뮤니티 확인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endParaRPr lang="en-US" altLang="ko-KR" sz="1600" b="1" dirty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같은 커뮤니티로 분류된 단어 살펴보기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graph_pair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filter(group</a:t>
            </a:r>
            <a:r>
              <a:rPr lang="en-US" altLang="ko-KR" sz="1600" b="1" dirty="0"/>
              <a:t>==1) 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arrange</a:t>
            </a:r>
            <a:r>
              <a:rPr lang="en-US" altLang="ko-KR" sz="1600" b="1" dirty="0"/>
              <a:t>(-centrality) 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data.frame</a:t>
            </a:r>
            <a:r>
              <a:rPr lang="en-US" altLang="ko-KR" sz="1600" b="1" dirty="0" smtClean="0"/>
              <a:t>()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연결중심성이 높은 주요 단어 살펴보기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graph_pair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arrange</a:t>
            </a:r>
            <a:r>
              <a:rPr lang="en-US" altLang="ko-KR" sz="1600" b="1" dirty="0"/>
              <a:t>(-centrality</a:t>
            </a:r>
            <a:r>
              <a:rPr lang="en-US" altLang="ko-KR" sz="1600" b="1" dirty="0" smtClean="0"/>
              <a:t>) </a:t>
            </a:r>
          </a:p>
          <a:p>
            <a:endParaRPr lang="en-US" altLang="ko-KR" sz="1600" b="1" dirty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주요 단어가 사용된 문헌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살펴보기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/>
              <a:t>abs </a:t>
            </a:r>
            <a:r>
              <a:rPr lang="en-US" altLang="ko-KR" sz="1600" b="1" dirty="0"/>
              <a:t>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filter(</a:t>
            </a:r>
            <a:r>
              <a:rPr lang="en-US" altLang="ko-KR" sz="1600" b="1" dirty="0" err="1" smtClean="0"/>
              <a:t>str_detect</a:t>
            </a:r>
            <a:r>
              <a:rPr lang="en-US" altLang="ko-KR" sz="1600" b="1" dirty="0" smtClean="0"/>
              <a:t>(abstract</a:t>
            </a:r>
            <a:r>
              <a:rPr lang="en-US" altLang="ko-KR" sz="1600" b="1" dirty="0"/>
              <a:t>, "logistics") &amp; </a:t>
            </a:r>
            <a:r>
              <a:rPr lang="en-US" altLang="ko-KR" sz="1600" b="1" dirty="0" err="1"/>
              <a:t>str_detect</a:t>
            </a:r>
            <a:r>
              <a:rPr lang="en-US" altLang="ko-KR" sz="1600" b="1" dirty="0"/>
              <a:t>(abstract, "economy")) %&gt;%  select(abstract) </a:t>
            </a:r>
            <a:endParaRPr lang="en-US" altLang="ko-KR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9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400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강의 목적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9085" y="1197674"/>
            <a:ext cx="11837452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b="1" dirty="0" smtClean="0"/>
              <a:t>STEP 1. </a:t>
            </a:r>
            <a:r>
              <a:rPr lang="ko-KR" altLang="en-US" sz="2100" b="1" dirty="0" smtClean="0"/>
              <a:t>문헌 수집 및 연구 방법을 왜 하는 것인가</a:t>
            </a:r>
            <a:r>
              <a:rPr lang="en-US" altLang="ko-KR" sz="2100" b="1" dirty="0" smtClean="0"/>
              <a:t>? </a:t>
            </a:r>
            <a:r>
              <a:rPr lang="en-US" altLang="ko-KR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STEP 2</a:t>
            </a:r>
            <a:r>
              <a:rPr lang="ko-KR" altLang="en-US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가기 전 </a:t>
            </a:r>
            <a:r>
              <a:rPr lang="ko-KR" altLang="en-US" sz="2100" b="1" dirty="0" smtClean="0">
                <a:solidFill>
                  <a:schemeClr val="accent2"/>
                </a:solidFill>
              </a:rPr>
              <a:t>연구동향 텍스트 </a:t>
            </a:r>
            <a:r>
              <a:rPr lang="ko-KR" altLang="en-US" sz="2100" b="1" dirty="0" err="1" smtClean="0">
                <a:solidFill>
                  <a:schemeClr val="accent2"/>
                </a:solidFill>
              </a:rPr>
              <a:t>마이닝을</a:t>
            </a:r>
            <a:r>
              <a:rPr lang="ko-KR" altLang="en-US" sz="2100" b="1" dirty="0" smtClean="0">
                <a:solidFill>
                  <a:schemeClr val="accent2"/>
                </a:solidFill>
              </a:rPr>
              <a:t> 위해서도 필요</a:t>
            </a:r>
            <a:r>
              <a:rPr lang="ko-KR" altLang="en-US" sz="2100" b="1" dirty="0" smtClean="0"/>
              <a:t>함 </a:t>
            </a:r>
            <a:endParaRPr lang="en-US" altLang="ko-KR" sz="2100" b="1" dirty="0">
              <a:latin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b="1" dirty="0" smtClean="0">
                <a:latin typeface="맑은 고딕" panose="020B0503020000020004" pitchFamily="50" charset="-127"/>
              </a:rPr>
              <a:t>(</a:t>
            </a:r>
            <a:r>
              <a:rPr lang="ko-KR" altLang="en-US" sz="2100" b="1" dirty="0" smtClean="0">
                <a:latin typeface="맑은 고딕" panose="020B0503020000020004" pitchFamily="50" charset="-127"/>
              </a:rPr>
              <a:t>반대로</a:t>
            </a:r>
            <a:r>
              <a:rPr lang="en-US" altLang="ko-KR" sz="2100" b="1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2100" b="1" dirty="0" smtClean="0">
                <a:latin typeface="맑은 고딕" panose="020B0503020000020004" pitchFamily="50" charset="-127"/>
              </a:rPr>
              <a:t>연구동향 텍스트 </a:t>
            </a:r>
            <a:r>
              <a:rPr lang="ko-KR" altLang="en-US" sz="2100" b="1" dirty="0" err="1" smtClean="0">
                <a:latin typeface="맑은 고딕" panose="020B0503020000020004" pitchFamily="50" charset="-127"/>
              </a:rPr>
              <a:t>마이닝을</a:t>
            </a:r>
            <a:r>
              <a:rPr lang="ko-KR" altLang="en-US" sz="2100" b="1" dirty="0" smtClean="0">
                <a:latin typeface="맑은 고딕" panose="020B0503020000020004" pitchFamily="50" charset="-127"/>
              </a:rPr>
              <a:t> 위해 적절한 문헌 수집이 필요함 </a:t>
            </a:r>
            <a:endParaRPr lang="en-US" altLang="ko-KR" sz="2100" b="1" dirty="0" smtClean="0">
              <a:latin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b="1" dirty="0" smtClean="0">
                <a:latin typeface="맑은 고딕" panose="020B0503020000020004" pitchFamily="50" charset="-127"/>
              </a:rPr>
              <a:t>STEP 1</a:t>
            </a:r>
            <a:r>
              <a:rPr lang="ko-KR" altLang="en-US" sz="2100" b="1" dirty="0" smtClean="0">
                <a:latin typeface="맑은 고딕" panose="020B0503020000020004" pitchFamily="50" charset="-127"/>
              </a:rPr>
              <a:t>과 </a:t>
            </a:r>
            <a:r>
              <a:rPr lang="en-US" altLang="ko-KR" sz="2100" b="1" dirty="0" smtClean="0">
                <a:latin typeface="맑은 고딕" panose="020B0503020000020004" pitchFamily="50" charset="-127"/>
              </a:rPr>
              <a:t>STEP 2</a:t>
            </a:r>
            <a:r>
              <a:rPr lang="ko-KR" altLang="en-US" sz="2100" b="1" dirty="0" smtClean="0">
                <a:latin typeface="맑은 고딕" panose="020B0503020000020004" pitchFamily="50" charset="-127"/>
              </a:rPr>
              <a:t>는 연구 데이터를 활용한 텍스트 </a:t>
            </a:r>
            <a:r>
              <a:rPr lang="ko-KR" altLang="en-US" sz="2100" b="1" dirty="0" err="1" smtClean="0">
                <a:latin typeface="맑은 고딕" panose="020B0503020000020004" pitchFamily="50" charset="-127"/>
              </a:rPr>
              <a:t>마이닝</a:t>
            </a:r>
            <a:r>
              <a:rPr lang="ko-KR" altLang="en-US" sz="2100" b="1" dirty="0" smtClean="0">
                <a:latin typeface="맑은 고딕" panose="020B0503020000020004" pitchFamily="50" charset="-127"/>
              </a:rPr>
              <a:t> 분석</a:t>
            </a:r>
            <a:r>
              <a:rPr lang="en-US" altLang="ko-KR" sz="2100" b="1" dirty="0" smtClean="0">
                <a:latin typeface="맑은 고딕" panose="020B0503020000020004" pitchFamily="50" charset="-127"/>
              </a:rPr>
              <a:t>(</a:t>
            </a:r>
            <a:r>
              <a:rPr lang="ko-KR" altLang="en-US" sz="2100" b="1" dirty="0" smtClean="0">
                <a:latin typeface="맑은 고딕" panose="020B0503020000020004" pitchFamily="50" charset="-127"/>
              </a:rPr>
              <a:t>논문</a:t>
            </a:r>
            <a:r>
              <a:rPr lang="en-US" altLang="ko-KR" sz="2100" b="1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2100" b="1" dirty="0" smtClean="0">
                <a:latin typeface="맑은 고딕" panose="020B0503020000020004" pitchFamily="50" charset="-127"/>
              </a:rPr>
              <a:t>작성 시 </a:t>
            </a:r>
            <a:r>
              <a:rPr lang="ko-KR" altLang="en-US" sz="2100" b="1" dirty="0" smtClean="0">
                <a:solidFill>
                  <a:schemeClr val="accent2"/>
                </a:solidFill>
                <a:latin typeface="맑은 고딕" panose="020B0503020000020004" pitchFamily="50" charset="-127"/>
              </a:rPr>
              <a:t>상호보완적이고 중요한 관계</a:t>
            </a:r>
            <a:r>
              <a:rPr lang="ko-KR" altLang="en-US" sz="2100" b="1" dirty="0" smtClean="0">
                <a:latin typeface="맑은 고딕" panose="020B0503020000020004" pitchFamily="50" charset="-127"/>
              </a:rPr>
              <a:t>임을 명심</a:t>
            </a:r>
            <a:endParaRPr lang="en-US" altLang="ko-KR" sz="2100" b="1" dirty="0" smtClean="0">
              <a:latin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b="1" dirty="0" smtClean="0"/>
              <a:t>본 텍스트 </a:t>
            </a:r>
            <a:r>
              <a:rPr lang="ko-KR" altLang="en-US" sz="2100" b="1" dirty="0" err="1" smtClean="0"/>
              <a:t>마이닝에서는</a:t>
            </a:r>
            <a:r>
              <a:rPr lang="ko-KR" altLang="en-US" sz="2100" b="1" dirty="0" smtClean="0"/>
              <a:t> 실제 텍스트 </a:t>
            </a:r>
            <a:r>
              <a:rPr lang="ko-KR" altLang="en-US" sz="2100" b="1" dirty="0" err="1" smtClean="0"/>
              <a:t>마이닝</a:t>
            </a:r>
            <a:r>
              <a:rPr lang="ko-KR" altLang="en-US" sz="2100" b="1" dirty="0" smtClean="0"/>
              <a:t> 연구 논문에서 사용되는 </a:t>
            </a:r>
            <a:r>
              <a:rPr lang="en-US" altLang="ko-KR" sz="2100" b="1" dirty="0" smtClean="0"/>
              <a:t>text </a:t>
            </a:r>
            <a:r>
              <a:rPr lang="ko-KR" altLang="en-US" sz="2100" b="1" dirty="0" smtClean="0"/>
              <a:t>데이터이며</a:t>
            </a:r>
            <a:r>
              <a:rPr lang="en-US" altLang="ko-KR" sz="2100" b="1" dirty="0" smtClean="0"/>
              <a:t>,</a:t>
            </a:r>
            <a:r>
              <a:rPr lang="ko-KR" altLang="en-US" sz="2100" b="1" dirty="0" smtClean="0"/>
              <a:t> </a:t>
            </a:r>
            <a:r>
              <a:rPr lang="en-US" altLang="ko-KR" sz="2100" b="1" dirty="0" smtClean="0"/>
              <a:t>preprocessing, </a:t>
            </a:r>
            <a:r>
              <a:rPr lang="ko-KR" altLang="en-US" sz="2100" b="1" dirty="0" smtClean="0"/>
              <a:t>빈도</a:t>
            </a:r>
            <a:r>
              <a:rPr lang="en-US" altLang="ko-KR" sz="2100" b="1" dirty="0" smtClean="0"/>
              <a:t>(frequency) </a:t>
            </a:r>
            <a:r>
              <a:rPr lang="ko-KR" altLang="en-US" sz="2100" b="1" dirty="0" smtClean="0"/>
              <a:t>분석</a:t>
            </a:r>
            <a:r>
              <a:rPr lang="en-US" altLang="ko-KR" sz="2100" b="1" dirty="0" smtClean="0"/>
              <a:t>, </a:t>
            </a:r>
            <a:r>
              <a:rPr lang="ko-KR" altLang="en-US" sz="2100" b="1" dirty="0" err="1" smtClean="0"/>
              <a:t>연결망</a:t>
            </a:r>
            <a:r>
              <a:rPr lang="en-US" altLang="ko-KR" sz="2100" b="1" dirty="0" smtClean="0"/>
              <a:t>(network) </a:t>
            </a:r>
            <a:r>
              <a:rPr lang="ko-KR" altLang="en-US" sz="2100" b="1" dirty="0" smtClean="0"/>
              <a:t>분석</a:t>
            </a:r>
            <a:r>
              <a:rPr lang="en-US" altLang="ko-KR" sz="2100" b="1" dirty="0" smtClean="0"/>
              <a:t>, topic modeling</a:t>
            </a:r>
            <a:r>
              <a:rPr lang="ko-KR" altLang="en-US" sz="2100" b="1" dirty="0" smtClean="0"/>
              <a:t>에 대해 학습 </a:t>
            </a:r>
            <a:endParaRPr lang="en-US" altLang="ko-KR" sz="21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b="1" dirty="0" smtClean="0"/>
              <a:t>이후 본인 연구분야의 문헌 데이터를 </a:t>
            </a:r>
            <a:r>
              <a:rPr lang="en-US" altLang="ko-KR" sz="2100" b="1" dirty="0" smtClean="0"/>
              <a:t>STEP 1</a:t>
            </a:r>
            <a:r>
              <a:rPr lang="ko-KR" altLang="en-US" sz="2100" b="1" dirty="0" smtClean="0"/>
              <a:t>을 참고하여 수집 후 </a:t>
            </a:r>
            <a:r>
              <a:rPr lang="en-US" altLang="ko-KR" sz="2100" b="1" dirty="0" smtClean="0"/>
              <a:t>STEP 2</a:t>
            </a:r>
            <a:r>
              <a:rPr lang="ko-KR" altLang="en-US" sz="2100" b="1" dirty="0" smtClean="0"/>
              <a:t>의 분석 방법을 통해 실제 연구 논문으로 작성할 수 있도록 만들 수 있음 </a:t>
            </a:r>
            <a:endParaRPr lang="en-US" altLang="ko-KR" sz="21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b="1" dirty="0" smtClean="0"/>
              <a:t>단</a:t>
            </a:r>
            <a:r>
              <a:rPr lang="en-US" altLang="ko-KR" sz="2100" b="1" dirty="0" smtClean="0"/>
              <a:t>, </a:t>
            </a:r>
            <a:r>
              <a:rPr lang="ko-KR" altLang="en-US" sz="2100" b="1" dirty="0" smtClean="0">
                <a:solidFill>
                  <a:schemeClr val="accent2"/>
                </a:solidFill>
              </a:rPr>
              <a:t>문헌 연구의 목적은 </a:t>
            </a:r>
            <a:r>
              <a:rPr lang="en-US" altLang="ko-KR" sz="2100" b="1" dirty="0" smtClean="0">
                <a:solidFill>
                  <a:schemeClr val="accent2"/>
                </a:solidFill>
              </a:rPr>
              <a:t>‘trend’</a:t>
            </a:r>
            <a:r>
              <a:rPr lang="ko-KR" altLang="en-US" sz="2100" b="1" dirty="0" smtClean="0">
                <a:solidFill>
                  <a:schemeClr val="accent2"/>
                </a:solidFill>
              </a:rPr>
              <a:t>가 아닌 </a:t>
            </a:r>
            <a:r>
              <a:rPr lang="en-US" altLang="ko-KR" sz="2100" b="1" dirty="0" smtClean="0">
                <a:solidFill>
                  <a:schemeClr val="accent2"/>
                </a:solidFill>
              </a:rPr>
              <a:t>‘review’</a:t>
            </a:r>
            <a:r>
              <a:rPr lang="ko-KR" altLang="en-US" sz="2100" b="1" dirty="0" smtClean="0"/>
              <a:t>라는 것에 초점을 맞추고 연구를 해야한다는 점을 인지할 필요가 있음</a:t>
            </a:r>
            <a:endParaRPr lang="en-US" altLang="ko-KR" sz="21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138156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7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토픽 모델링 분석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1653" y="1747451"/>
            <a:ext cx="112686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빈도가 높은 단어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제거하기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검색 단어 등 삭제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count_word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 </a:t>
            </a:r>
            <a:r>
              <a:rPr lang="en-US" altLang="ko-KR" sz="1700" b="1" dirty="0" err="1"/>
              <a:t>abs_pos</a:t>
            </a:r>
            <a:r>
              <a:rPr lang="en-US" altLang="ko-KR" sz="1700" b="1" dirty="0"/>
              <a:t>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</a:t>
            </a:r>
            <a:r>
              <a:rPr lang="en-US" altLang="ko-KR" sz="1700" b="1" dirty="0" err="1" smtClean="0"/>
              <a:t>add_count</a:t>
            </a:r>
            <a:r>
              <a:rPr lang="en-US" altLang="ko-KR" sz="1700" b="1" dirty="0" smtClean="0"/>
              <a:t>(word</a:t>
            </a:r>
            <a:r>
              <a:rPr lang="en-US" altLang="ko-KR" sz="1700" b="1" dirty="0"/>
              <a:t>)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filter(n </a:t>
            </a:r>
            <a:r>
              <a:rPr lang="en-US" altLang="ko-KR" sz="1700" b="1" dirty="0"/>
              <a:t>&lt;= 260)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select</a:t>
            </a:r>
            <a:r>
              <a:rPr lang="en-US" altLang="ko-KR" sz="1700" b="1" dirty="0"/>
              <a:t>(-n</a:t>
            </a:r>
            <a:r>
              <a:rPr lang="en-US" altLang="ko-KR" sz="1700" b="1" dirty="0" smtClean="0"/>
              <a:t>)</a:t>
            </a:r>
          </a:p>
          <a:p>
            <a:endParaRPr lang="en-US" altLang="ko-KR" sz="1700" b="1" dirty="0" smtClean="0"/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err="1" smtClean="0">
                <a:solidFill>
                  <a:schemeClr val="accent2"/>
                </a:solidFill>
              </a:rPr>
              <a:t>불용어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처리하기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/>
              <a:t>count_word</a:t>
            </a:r>
            <a:r>
              <a:rPr lang="en-US" altLang="ko-KR" sz="1700" b="1" dirty="0"/>
              <a:t> &lt;- </a:t>
            </a:r>
            <a:r>
              <a:rPr lang="en-US" altLang="ko-KR" sz="1700" b="1" dirty="0" err="1"/>
              <a:t>count_word</a:t>
            </a:r>
            <a:r>
              <a:rPr lang="en-US" altLang="ko-KR" sz="1700" b="1" dirty="0"/>
              <a:t>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</a:t>
            </a:r>
            <a:r>
              <a:rPr lang="en-US" altLang="ko-KR" sz="1700" b="1" dirty="0" err="1" smtClean="0"/>
              <a:t>anti_join</a:t>
            </a:r>
            <a:r>
              <a:rPr lang="en-US" altLang="ko-KR" sz="1700" b="1" dirty="0" smtClean="0"/>
              <a:t>(my_stopwords2</a:t>
            </a:r>
            <a:r>
              <a:rPr lang="en-US" altLang="ko-KR" sz="1700" b="1" dirty="0"/>
              <a:t>, by="word</a:t>
            </a:r>
            <a:r>
              <a:rPr lang="en-US" altLang="ko-KR" sz="1700" b="1" dirty="0" smtClean="0"/>
              <a:t>") </a:t>
            </a:r>
          </a:p>
          <a:p>
            <a:endParaRPr lang="en-US" altLang="ko-KR" sz="1700" b="1" dirty="0" smtClean="0"/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#LDA </a:t>
            </a:r>
            <a:r>
              <a:rPr lang="ko-KR" altLang="en-US" sz="1700" b="1" dirty="0">
                <a:solidFill>
                  <a:schemeClr val="accent2"/>
                </a:solidFill>
              </a:rPr>
              <a:t>모델은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dtm</a:t>
            </a:r>
            <a:r>
              <a:rPr lang="en-US" altLang="ko-KR" sz="1700" b="1" dirty="0">
                <a:solidFill>
                  <a:schemeClr val="accent2"/>
                </a:solidFill>
              </a:rPr>
              <a:t>(document-term matrix, </a:t>
            </a:r>
            <a:r>
              <a:rPr lang="ko-KR" altLang="en-US" sz="1700" b="1" dirty="0">
                <a:solidFill>
                  <a:schemeClr val="accent2"/>
                </a:solidFill>
              </a:rPr>
              <a:t>문서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단어 행렬</a:t>
            </a:r>
            <a:r>
              <a:rPr lang="en-US" altLang="ko-KR" sz="1700" b="1" dirty="0">
                <a:solidFill>
                  <a:schemeClr val="accent2"/>
                </a:solidFill>
              </a:rPr>
              <a:t>)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을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이용해 </a:t>
            </a:r>
            <a:r>
              <a:rPr lang="ko-KR" altLang="en-US" sz="1700" b="1" dirty="0">
                <a:solidFill>
                  <a:schemeClr val="accent2"/>
                </a:solidFill>
              </a:rPr>
              <a:t>만들며</a:t>
            </a:r>
            <a:r>
              <a:rPr lang="en-US" altLang="ko-KR" sz="1700" b="1" dirty="0">
                <a:solidFill>
                  <a:schemeClr val="accent2"/>
                </a:solidFill>
              </a:rPr>
              <a:t>,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dtm</a:t>
            </a:r>
            <a:r>
              <a:rPr lang="ko-KR" altLang="en-US" sz="1700" b="1" dirty="0">
                <a:solidFill>
                  <a:schemeClr val="accent2"/>
                </a:solidFill>
              </a:rPr>
              <a:t>을 만들기 전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문서별</a:t>
            </a:r>
            <a:r>
              <a:rPr lang="ko-KR" altLang="en-US" sz="1700" b="1" dirty="0">
                <a:solidFill>
                  <a:schemeClr val="accent2"/>
                </a:solidFill>
              </a:rPr>
              <a:t> 단어 빈도를 </a:t>
            </a:r>
            <a:r>
              <a:rPr lang="ko-KR" altLang="en-US" sz="1700" b="1" dirty="0" err="1" smtClean="0">
                <a:solidFill>
                  <a:schemeClr val="accent2"/>
                </a:solidFill>
              </a:rPr>
              <a:t>구해야함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문서 별 단어 빈도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구하기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count_word_doc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 </a:t>
            </a:r>
            <a:r>
              <a:rPr lang="en-US" altLang="ko-KR" sz="1700" b="1" dirty="0" err="1"/>
              <a:t>count_word</a:t>
            </a:r>
            <a:r>
              <a:rPr lang="en-US" altLang="ko-KR" sz="1700" b="1" dirty="0"/>
              <a:t>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count(id</a:t>
            </a:r>
            <a:r>
              <a:rPr lang="en-US" altLang="ko-KR" sz="1700" b="1" dirty="0"/>
              <a:t>, word, sort = T</a:t>
            </a:r>
            <a:r>
              <a:rPr lang="en-US" altLang="ko-KR" sz="1700" b="1" dirty="0" smtClean="0"/>
              <a:t>)</a:t>
            </a:r>
          </a:p>
          <a:p>
            <a:endParaRPr lang="en-US" altLang="ko-KR" sz="1700" b="1" dirty="0"/>
          </a:p>
          <a:p>
            <a:r>
              <a:rPr lang="en-US" altLang="ko-KR" sz="1700" b="1" dirty="0" err="1" smtClean="0"/>
              <a:t>count_word_doc</a:t>
            </a:r>
            <a:endParaRPr lang="en-US" altLang="ko-KR" sz="17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4914899" y="2815910"/>
            <a:ext cx="6928339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추가로 유의어 등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데이터 전처리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(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변환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)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가 필요할 때 아래와 같이 할 수도 있음 </a:t>
            </a:r>
            <a:r>
              <a:rPr lang="en-US" altLang="ko-KR" sz="1700" b="1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연구자의 판단에 따라 처리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>
                <a:solidFill>
                  <a:schemeClr val="accent2"/>
                </a:solidFill>
              </a:rPr>
              <a:t>count_word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1700" b="1" dirty="0">
                <a:solidFill>
                  <a:schemeClr val="accent2"/>
                </a:solidFill>
              </a:rPr>
              <a:t>&lt;-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count_word</a:t>
            </a:r>
            <a:r>
              <a:rPr lang="en-US" altLang="ko-KR" sz="1700" b="1" dirty="0">
                <a:solidFill>
                  <a:schemeClr val="accent2"/>
                </a:solidFill>
              </a:rPr>
              <a:t> %&gt;%  </a:t>
            </a:r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  filter(!word %in% my_stopwords2) %&gt;%  </a:t>
            </a:r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  mutate(word =recode(word, "companies" = "company")) </a:t>
            </a:r>
          </a:p>
        </p:txBody>
      </p:sp>
    </p:spTree>
    <p:extLst>
      <p:ext uri="{BB962C8B-B14F-4D97-AF65-F5344CB8AC3E}">
        <p14:creationId xmlns:p14="http://schemas.microsoft.com/office/powerpoint/2010/main" val="9342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138156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7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토픽 모델링 분석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9085" y="1764565"/>
            <a:ext cx="615686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dtm</a:t>
            </a:r>
            <a:r>
              <a:rPr lang="en-US" altLang="ko-KR" sz="1700" b="1" dirty="0">
                <a:solidFill>
                  <a:schemeClr val="accent2"/>
                </a:solidFill>
              </a:rPr>
              <a:t>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만들기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install.packages</a:t>
            </a:r>
            <a:r>
              <a:rPr lang="en-US" altLang="ko-KR" sz="1700" b="1" dirty="0"/>
              <a:t>("tm</a:t>
            </a:r>
            <a:r>
              <a:rPr lang="en-US" altLang="ko-KR" sz="1700" b="1" dirty="0" smtClean="0"/>
              <a:t>")</a:t>
            </a:r>
          </a:p>
          <a:p>
            <a:r>
              <a:rPr lang="en-US" altLang="ko-KR" sz="1700" b="1" dirty="0" smtClean="0"/>
              <a:t>library(tm) </a:t>
            </a:r>
          </a:p>
          <a:p>
            <a:endParaRPr lang="en-US" altLang="ko-KR" sz="1700" b="1" dirty="0" smtClean="0"/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</a:t>
            </a:r>
            <a:r>
              <a:rPr lang="en-US" altLang="ko-KR" sz="1700" b="1" dirty="0" err="1">
                <a:solidFill>
                  <a:schemeClr val="accent2"/>
                </a:solidFill>
              </a:rPr>
              <a:t>cast_dtm</a:t>
            </a:r>
            <a:r>
              <a:rPr lang="ko-KR" altLang="en-US" sz="1700" b="1" dirty="0">
                <a:solidFill>
                  <a:schemeClr val="accent2"/>
                </a:solidFill>
              </a:rPr>
              <a:t>은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문서별</a:t>
            </a:r>
            <a:r>
              <a:rPr lang="ko-KR" altLang="en-US" sz="1700" b="1" dirty="0">
                <a:solidFill>
                  <a:schemeClr val="accent2"/>
                </a:solidFill>
              </a:rPr>
              <a:t> 단어를 </a:t>
            </a:r>
            <a:r>
              <a:rPr lang="en-US" altLang="ko-KR" sz="1700" b="1" dirty="0" err="1">
                <a:solidFill>
                  <a:schemeClr val="accent2"/>
                </a:solidFill>
              </a:rPr>
              <a:t>dtm</a:t>
            </a:r>
            <a:r>
              <a:rPr lang="ko-KR" altLang="en-US" sz="1700" b="1" dirty="0">
                <a:solidFill>
                  <a:schemeClr val="accent2"/>
                </a:solidFill>
              </a:rPr>
              <a:t>으로 만드는 패키지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</a:t>
            </a:r>
            <a:r>
              <a:rPr lang="en-US" altLang="ko-KR" sz="1700" b="1" dirty="0" err="1">
                <a:solidFill>
                  <a:schemeClr val="accent2"/>
                </a:solidFill>
              </a:rPr>
              <a:t>cast_dtm</a:t>
            </a:r>
            <a:r>
              <a:rPr lang="ko-KR" altLang="en-US" sz="1700" b="1" dirty="0">
                <a:solidFill>
                  <a:schemeClr val="accent2"/>
                </a:solidFill>
              </a:rPr>
              <a:t>을 사용하려면 </a:t>
            </a:r>
            <a:r>
              <a:rPr lang="en-US" altLang="ko-KR" sz="1700" b="1" dirty="0">
                <a:solidFill>
                  <a:schemeClr val="accent2"/>
                </a:solidFill>
              </a:rPr>
              <a:t>tm</a:t>
            </a:r>
            <a:r>
              <a:rPr lang="ko-KR" altLang="en-US" sz="1700" b="1" dirty="0">
                <a:solidFill>
                  <a:schemeClr val="accent2"/>
                </a:solidFill>
              </a:rPr>
              <a:t>패키지가 설치되어 있어야함</a:t>
            </a:r>
            <a:r>
              <a:rPr lang="ko-KR" altLang="en-US" sz="1700" b="1" dirty="0"/>
              <a:t> </a:t>
            </a:r>
            <a:endParaRPr lang="en-US" altLang="ko-KR" sz="1700" b="1" dirty="0" smtClean="0"/>
          </a:p>
          <a:p>
            <a:r>
              <a:rPr lang="en-US" altLang="ko-KR" sz="1700" b="1" dirty="0" err="1" smtClean="0"/>
              <a:t>dtm_comment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 </a:t>
            </a:r>
            <a:r>
              <a:rPr lang="en-US" altLang="ko-KR" sz="1700" b="1" dirty="0" err="1"/>
              <a:t>count_word_doc</a:t>
            </a:r>
            <a:r>
              <a:rPr lang="en-US" altLang="ko-KR" sz="1700" b="1" dirty="0"/>
              <a:t> %&gt;%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</a:t>
            </a:r>
            <a:r>
              <a:rPr lang="en-US" altLang="ko-KR" sz="1700" b="1" dirty="0" err="1" smtClean="0"/>
              <a:t>cast_dtm</a:t>
            </a:r>
            <a:r>
              <a:rPr lang="en-US" altLang="ko-KR" sz="1700" b="1" dirty="0" smtClean="0"/>
              <a:t>(document </a:t>
            </a:r>
            <a:r>
              <a:rPr lang="en-US" altLang="ko-KR" sz="1700" b="1" dirty="0"/>
              <a:t>= id, term = word, value = n</a:t>
            </a:r>
            <a:r>
              <a:rPr lang="en-US" altLang="ko-KR" sz="1700" b="1" dirty="0" smtClean="0"/>
              <a:t>) </a:t>
            </a:r>
          </a:p>
          <a:p>
            <a:r>
              <a:rPr lang="en-US" altLang="ko-KR" sz="1700" b="1" dirty="0">
                <a:solidFill>
                  <a:schemeClr val="accent2"/>
                </a:solidFill>
              </a:rPr>
              <a:t>#document: </a:t>
            </a:r>
            <a:r>
              <a:rPr lang="ko-KR" altLang="en-US" sz="1700" b="1" dirty="0">
                <a:solidFill>
                  <a:schemeClr val="accent2"/>
                </a:solidFill>
              </a:rPr>
              <a:t>문서 구분 기준</a:t>
            </a:r>
            <a:r>
              <a:rPr lang="en-US" altLang="ko-KR" sz="1700" b="1" dirty="0">
                <a:solidFill>
                  <a:schemeClr val="accent2"/>
                </a:solidFill>
              </a:rPr>
              <a:t>, term: </a:t>
            </a:r>
            <a:r>
              <a:rPr lang="ko-KR" altLang="en-US" sz="1700" b="1" dirty="0">
                <a:solidFill>
                  <a:schemeClr val="accent2"/>
                </a:solidFill>
              </a:rPr>
              <a:t>단어</a:t>
            </a:r>
            <a:r>
              <a:rPr lang="en-US" altLang="ko-KR" sz="1700" b="1" dirty="0">
                <a:solidFill>
                  <a:schemeClr val="accent2"/>
                </a:solidFill>
              </a:rPr>
              <a:t>, value = </a:t>
            </a:r>
            <a:r>
              <a:rPr lang="ko-KR" altLang="en-US" sz="1700" b="1" dirty="0">
                <a:solidFill>
                  <a:schemeClr val="accent2"/>
                </a:solidFill>
              </a:rPr>
              <a:t>단어 빈도</a:t>
            </a:r>
            <a:endParaRPr lang="en-US" altLang="ko-KR" sz="1700" b="1" dirty="0">
              <a:solidFill>
                <a:schemeClr val="accent2"/>
              </a:solidFill>
            </a:endParaRPr>
          </a:p>
          <a:p>
            <a:endParaRPr lang="en-US" altLang="ko-KR" sz="1700" b="1" dirty="0"/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en-US" altLang="ko-KR" sz="1700" b="1" dirty="0">
                <a:solidFill>
                  <a:schemeClr val="accent2"/>
                </a:solidFill>
              </a:rPr>
              <a:t>219</a:t>
            </a:r>
            <a:r>
              <a:rPr lang="ko-KR" altLang="en-US" sz="1700" b="1" dirty="0">
                <a:solidFill>
                  <a:schemeClr val="accent2"/>
                </a:solidFill>
              </a:rPr>
              <a:t>개의 문서에 </a:t>
            </a:r>
            <a:r>
              <a:rPr lang="en-US" altLang="ko-KR" sz="1700" b="1" dirty="0">
                <a:solidFill>
                  <a:schemeClr val="accent2"/>
                </a:solidFill>
              </a:rPr>
              <a:t>X 4,483</a:t>
            </a:r>
            <a:r>
              <a:rPr lang="ko-KR" altLang="en-US" sz="1700" b="1" dirty="0">
                <a:solidFill>
                  <a:schemeClr val="accent2"/>
                </a:solidFill>
              </a:rPr>
              <a:t>개의 단어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dtm_comment</a:t>
            </a:r>
            <a:endParaRPr lang="en-US" altLang="ko-KR" sz="17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45946" y="1764565"/>
            <a:ext cx="562573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accent2"/>
                </a:solidFill>
              </a:rPr>
              <a:t># LDA </a:t>
            </a:r>
            <a:r>
              <a:rPr lang="ko-KR" altLang="en-US" sz="1700" b="1" dirty="0">
                <a:solidFill>
                  <a:schemeClr val="accent2"/>
                </a:solidFill>
              </a:rPr>
              <a:t>모델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만들기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install.packages</a:t>
            </a:r>
            <a:r>
              <a:rPr lang="en-US" altLang="ko-KR" sz="1700" b="1" dirty="0"/>
              <a:t>("</a:t>
            </a:r>
            <a:r>
              <a:rPr lang="en-US" altLang="ko-KR" sz="1700" b="1" dirty="0" err="1"/>
              <a:t>topicmodels</a:t>
            </a:r>
            <a:r>
              <a:rPr lang="en-US" altLang="ko-KR" sz="1700" b="1" dirty="0" smtClean="0"/>
              <a:t>")</a:t>
            </a:r>
          </a:p>
          <a:p>
            <a:r>
              <a:rPr lang="en-US" altLang="ko-KR" sz="1700" b="1" dirty="0" smtClean="0"/>
              <a:t>library(</a:t>
            </a:r>
            <a:r>
              <a:rPr lang="en-US" altLang="ko-KR" sz="1700" b="1" dirty="0" err="1" smtClean="0"/>
              <a:t>topicmodels</a:t>
            </a:r>
            <a:r>
              <a:rPr lang="en-US" altLang="ko-KR" sz="1700" b="1" dirty="0" smtClean="0"/>
              <a:t>)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토픽 모델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만들기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lda_model</a:t>
            </a:r>
            <a:r>
              <a:rPr lang="en-US" altLang="ko-KR" sz="1700" b="1" dirty="0" smtClean="0"/>
              <a:t> </a:t>
            </a:r>
            <a:r>
              <a:rPr lang="en-US" altLang="ko-KR" sz="1700" b="1" dirty="0"/>
              <a:t>&lt;-LDA(</a:t>
            </a:r>
            <a:r>
              <a:rPr lang="en-US" altLang="ko-KR" sz="1700" b="1" dirty="0" err="1"/>
              <a:t>dtm_comment</a:t>
            </a:r>
            <a:r>
              <a:rPr lang="en-US" altLang="ko-KR" sz="1700" b="1" dirty="0"/>
              <a:t>,              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k=8</a:t>
            </a:r>
            <a:r>
              <a:rPr lang="en-US" altLang="ko-KR" sz="1700" b="1" dirty="0"/>
              <a:t>, # </a:t>
            </a:r>
            <a:r>
              <a:rPr lang="ko-KR" altLang="en-US" sz="1700" b="1" dirty="0"/>
              <a:t>토픽 수               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method </a:t>
            </a:r>
            <a:r>
              <a:rPr lang="en-US" altLang="ko-KR" sz="1700" b="1" dirty="0"/>
              <a:t>= "Gibbs</a:t>
            </a:r>
            <a:r>
              <a:rPr lang="en-US" altLang="ko-KR" sz="1700" b="1" dirty="0" smtClean="0"/>
              <a:t>",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샘플링 방법</a:t>
            </a:r>
            <a:r>
              <a:rPr lang="ko-KR" altLang="en-US" sz="1700" b="1" dirty="0"/>
              <a:t>                 </a:t>
            </a:r>
            <a:endParaRPr lang="en-US" altLang="ko-KR" sz="1700" b="1" dirty="0" smtClean="0"/>
          </a:p>
          <a:p>
            <a:r>
              <a:rPr lang="en-US" altLang="ko-KR" sz="1700" b="1" dirty="0"/>
              <a:t> </a:t>
            </a:r>
            <a:r>
              <a:rPr lang="en-US" altLang="ko-KR" sz="1700" b="1" dirty="0" smtClean="0"/>
              <a:t>                        control </a:t>
            </a:r>
            <a:r>
              <a:rPr lang="en-US" altLang="ko-KR" sz="1700" b="1" dirty="0"/>
              <a:t>= list(seed=1234)) </a:t>
            </a:r>
            <a:endParaRPr lang="en-US" altLang="ko-KR" sz="1700" b="1" dirty="0" smtClean="0"/>
          </a:p>
          <a:p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반복 실행해도 동일한 경과 나올 수 있도록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난</a:t>
            </a:r>
            <a:r>
              <a:rPr lang="ko-KR" altLang="en-US" sz="1700" b="1" dirty="0" err="1" smtClean="0">
                <a:solidFill>
                  <a:schemeClr val="accent2"/>
                </a:solidFill>
              </a:rPr>
              <a:t>수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1700" b="1" dirty="0">
                <a:solidFill>
                  <a:schemeClr val="accent2"/>
                </a:solidFill>
              </a:rPr>
              <a:t>고정 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err="1" smtClean="0"/>
              <a:t>lda_model</a:t>
            </a:r>
            <a:endParaRPr lang="en-US" altLang="ko-KR" sz="1700" b="1" dirty="0" smtClean="0"/>
          </a:p>
          <a:p>
            <a:endParaRPr lang="en-US" altLang="ko-KR" sz="1700" b="1" dirty="0"/>
          </a:p>
          <a:p>
            <a:r>
              <a:rPr lang="en-US" altLang="ko-KR" sz="17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700" b="1" dirty="0">
                <a:solidFill>
                  <a:schemeClr val="accent2"/>
                </a:solidFill>
              </a:rPr>
              <a:t>모델 내용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확인</a:t>
            </a:r>
            <a:endParaRPr lang="en-US" altLang="ko-KR" sz="1700" b="1" dirty="0" smtClean="0">
              <a:solidFill>
                <a:schemeClr val="accent2"/>
              </a:solidFill>
            </a:endParaRPr>
          </a:p>
          <a:p>
            <a:r>
              <a:rPr lang="en-US" altLang="ko-KR" sz="1700" b="1" dirty="0" smtClean="0"/>
              <a:t>glimpse(</a:t>
            </a:r>
            <a:r>
              <a:rPr lang="en-US" altLang="ko-KR" sz="1700" b="1" dirty="0" err="1" smtClean="0"/>
              <a:t>lda_model</a:t>
            </a:r>
            <a:r>
              <a:rPr lang="en-US" altLang="ko-KR" sz="1700" b="1" dirty="0"/>
              <a:t>) </a:t>
            </a:r>
            <a:r>
              <a:rPr lang="en-US" altLang="ko-KR" sz="1700" b="1" dirty="0">
                <a:solidFill>
                  <a:schemeClr val="accent2"/>
                </a:solidFill>
              </a:rPr>
              <a:t>#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beta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확인 </a:t>
            </a:r>
            <a:endParaRPr lang="en-US" altLang="ko-KR" sz="17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138156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7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토픽 모델링 분석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9085" y="1764565"/>
            <a:ext cx="5663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토픽 별 주요 단어 살펴보기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en-US" altLang="ko-KR" sz="1600" b="1" dirty="0">
                <a:solidFill>
                  <a:schemeClr val="accent2"/>
                </a:solidFill>
              </a:rPr>
              <a:t>beta </a:t>
            </a:r>
            <a:r>
              <a:rPr lang="ko-KR" altLang="en-US" sz="1600" b="1" dirty="0">
                <a:solidFill>
                  <a:schemeClr val="accent2"/>
                </a:solidFill>
              </a:rPr>
              <a:t>추출하기</a:t>
            </a:r>
            <a:r>
              <a:rPr lang="en-US" altLang="ko-KR" sz="1600" b="1" dirty="0">
                <a:solidFill>
                  <a:schemeClr val="accent2"/>
                </a:solidFill>
              </a:rPr>
              <a:t>, beta</a:t>
            </a:r>
            <a:r>
              <a:rPr lang="ko-KR" altLang="en-US" sz="1600" b="1" dirty="0">
                <a:solidFill>
                  <a:schemeClr val="accent2"/>
                </a:solidFill>
              </a:rPr>
              <a:t>는 단어가 토픽에 등장할 확률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term_topic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&lt;- tidy(</a:t>
            </a:r>
            <a:r>
              <a:rPr lang="en-US" altLang="ko-KR" sz="1600" b="1" dirty="0" err="1"/>
              <a:t>lda_model</a:t>
            </a:r>
            <a:r>
              <a:rPr lang="en-US" altLang="ko-KR" sz="1600" b="1" dirty="0"/>
              <a:t>, matrix = "beta</a:t>
            </a:r>
            <a:r>
              <a:rPr lang="en-US" altLang="ko-KR" sz="1600" b="1" dirty="0" smtClean="0"/>
              <a:t>")</a:t>
            </a:r>
          </a:p>
          <a:p>
            <a:r>
              <a:rPr lang="en-US" altLang="ko-KR" sz="1600" b="1" dirty="0" err="1" smtClean="0"/>
              <a:t>term_topic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en-US" altLang="ko-KR" sz="1600" b="1" dirty="0" smtClean="0"/>
              <a:t># </a:t>
            </a:r>
            <a:r>
              <a:rPr lang="ko-KR" altLang="en-US" sz="1600" b="1" dirty="0"/>
              <a:t>토픽 별 단어 수 </a:t>
            </a:r>
            <a:endParaRPr lang="en-US" altLang="ko-KR" sz="1600" b="1" dirty="0" smtClean="0"/>
          </a:p>
          <a:p>
            <a:r>
              <a:rPr lang="en-US" altLang="ko-KR" sz="1600" b="1" dirty="0" err="1" smtClean="0"/>
              <a:t>term_topic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count(topic)</a:t>
            </a:r>
          </a:p>
          <a:p>
            <a:endParaRPr lang="en-US" altLang="ko-KR" sz="1600" b="1" dirty="0">
              <a:solidFill>
                <a:schemeClr val="accent2"/>
              </a:solidFill>
            </a:endParaRPr>
          </a:p>
          <a:p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토픽 </a:t>
            </a:r>
            <a:r>
              <a:rPr lang="en-US" altLang="ko-KR" sz="1600" b="1" dirty="0">
                <a:solidFill>
                  <a:schemeClr val="accent2"/>
                </a:solidFill>
              </a:rPr>
              <a:t>1</a:t>
            </a:r>
            <a:r>
              <a:rPr lang="ko-KR" altLang="en-US" sz="1600" b="1" dirty="0">
                <a:solidFill>
                  <a:schemeClr val="accent2"/>
                </a:solidFill>
              </a:rPr>
              <a:t>의 </a:t>
            </a:r>
            <a:r>
              <a:rPr lang="en-US" altLang="ko-KR" sz="1600" b="1" dirty="0">
                <a:solidFill>
                  <a:schemeClr val="accent2"/>
                </a:solidFill>
              </a:rPr>
              <a:t>beta </a:t>
            </a:r>
            <a:r>
              <a:rPr lang="ko-KR" altLang="en-US" sz="1600" b="1" dirty="0">
                <a:solidFill>
                  <a:schemeClr val="accent2"/>
                </a:solidFill>
              </a:rPr>
              <a:t>합계</a:t>
            </a:r>
            <a:r>
              <a:rPr lang="en-US" altLang="ko-KR" sz="1600" b="1" dirty="0">
                <a:solidFill>
                  <a:schemeClr val="accent2"/>
                </a:solidFill>
              </a:rPr>
              <a:t>, beta</a:t>
            </a:r>
            <a:r>
              <a:rPr lang="ko-KR" altLang="en-US" sz="1600" b="1" dirty="0">
                <a:solidFill>
                  <a:schemeClr val="accent2"/>
                </a:solidFill>
              </a:rPr>
              <a:t>는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확률 값이므로 </a:t>
            </a:r>
            <a:r>
              <a:rPr lang="en-US" altLang="ko-KR" sz="1600" b="1" dirty="0">
                <a:solidFill>
                  <a:schemeClr val="accent2"/>
                </a:solidFill>
              </a:rPr>
              <a:t>1</a:t>
            </a:r>
            <a:r>
              <a:rPr lang="ko-KR" altLang="en-US" sz="1600" b="1" dirty="0">
                <a:solidFill>
                  <a:schemeClr val="accent2"/>
                </a:solidFill>
              </a:rPr>
              <a:t>이 되어야 함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term_topic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filter(topic </a:t>
            </a:r>
            <a:r>
              <a:rPr lang="en-US" altLang="ko-KR" sz="1600" b="1" dirty="0"/>
              <a:t>== 1) %&gt;% </a:t>
            </a:r>
            <a:r>
              <a:rPr lang="en-US" altLang="ko-KR" sz="1600" b="1" dirty="0">
                <a:solidFill>
                  <a:schemeClr val="accent2"/>
                </a:solidFill>
              </a:rPr>
              <a:t># topic 1 </a:t>
            </a:r>
            <a:r>
              <a:rPr lang="ko-KR" altLang="en-US" sz="1600" b="1" dirty="0">
                <a:solidFill>
                  <a:schemeClr val="accent2"/>
                </a:solidFill>
              </a:rPr>
              <a:t>설정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summarise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sum_beta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= sum(beta</a:t>
            </a:r>
            <a:r>
              <a:rPr lang="en-US" altLang="ko-KR" sz="1600" b="1" dirty="0" smtClean="0"/>
              <a:t>)) 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특정 토픽에서 </a:t>
            </a:r>
            <a:r>
              <a:rPr lang="en-US" altLang="ko-KR" sz="1600" b="1" dirty="0">
                <a:solidFill>
                  <a:schemeClr val="accent2"/>
                </a:solidFill>
              </a:rPr>
              <a:t>beta</a:t>
            </a:r>
            <a:r>
              <a:rPr lang="ko-KR" altLang="en-US" sz="1600" b="1" dirty="0">
                <a:solidFill>
                  <a:schemeClr val="accent2"/>
                </a:solidFill>
              </a:rPr>
              <a:t>가 높은 단어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살펴보기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term_topic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filter(topic </a:t>
            </a:r>
            <a:r>
              <a:rPr lang="en-US" altLang="ko-KR" sz="1600" b="1" dirty="0"/>
              <a:t>== 1) %&gt;%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arrange</a:t>
            </a:r>
            <a:r>
              <a:rPr lang="en-US" altLang="ko-KR" sz="1600" b="1" dirty="0"/>
              <a:t>(-beta)</a:t>
            </a:r>
            <a:endParaRPr lang="en-US" altLang="ko-KR" sz="16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224125" y="1764565"/>
            <a:ext cx="5663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모든 토픽의 주요 단어 살펴보기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/>
              <a:t>terms(</a:t>
            </a:r>
            <a:r>
              <a:rPr lang="en-US" altLang="ko-KR" sz="1600" b="1" dirty="0" err="1" smtClean="0"/>
              <a:t>lda_model</a:t>
            </a:r>
            <a:r>
              <a:rPr lang="en-US" altLang="ko-KR" sz="1600" b="1" dirty="0"/>
              <a:t>, 20) %&gt;% 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단어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20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개만 선정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data.frame</a:t>
            </a:r>
            <a:r>
              <a:rPr lang="en-US" altLang="ko-KR" sz="1600" b="1" dirty="0" smtClean="0"/>
              <a:t>()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토픽별로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</a:rPr>
              <a:t>beta</a:t>
            </a:r>
            <a:r>
              <a:rPr lang="ko-KR" altLang="en-US" sz="1600" b="1" dirty="0">
                <a:solidFill>
                  <a:schemeClr val="accent2"/>
                </a:solidFill>
              </a:rPr>
              <a:t>가 가장 높은 단어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추출하기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토픽 별로 </a:t>
            </a:r>
            <a:r>
              <a:rPr lang="en-US" altLang="ko-KR" sz="1600" b="1" dirty="0">
                <a:solidFill>
                  <a:schemeClr val="accent2"/>
                </a:solidFill>
              </a:rPr>
              <a:t>beta</a:t>
            </a:r>
            <a:r>
              <a:rPr lang="ko-KR" altLang="en-US" sz="1600" b="1" dirty="0">
                <a:solidFill>
                  <a:schemeClr val="accent2"/>
                </a:solidFill>
              </a:rPr>
              <a:t>가 가장 높은 단어를 </a:t>
            </a:r>
            <a:r>
              <a:rPr lang="en-US" altLang="ko-KR" sz="1600" b="1" dirty="0">
                <a:solidFill>
                  <a:schemeClr val="accent2"/>
                </a:solidFill>
              </a:rPr>
              <a:t>10</a:t>
            </a:r>
            <a:r>
              <a:rPr lang="ko-KR" altLang="en-US" sz="1600" b="1" dirty="0">
                <a:solidFill>
                  <a:schemeClr val="accent2"/>
                </a:solidFill>
              </a:rPr>
              <a:t>개씩 추출 </a:t>
            </a:r>
            <a:r>
              <a:rPr lang="en-US" altLang="ko-KR" sz="1600" b="1" dirty="0" err="1"/>
              <a:t>top_term_topic</a:t>
            </a:r>
            <a:r>
              <a:rPr lang="en-US" altLang="ko-KR" sz="1600" b="1" dirty="0"/>
              <a:t> &lt;- </a:t>
            </a:r>
            <a:r>
              <a:rPr lang="en-US" altLang="ko-KR" sz="1600" b="1" dirty="0" err="1"/>
              <a:t>term_topic</a:t>
            </a:r>
            <a:r>
              <a:rPr lang="en-US" altLang="ko-KR" sz="1600" b="1" dirty="0"/>
              <a:t> %&gt;%  </a:t>
            </a:r>
            <a:r>
              <a:rPr lang="en-US" altLang="ko-KR" sz="1600" b="1" dirty="0" smtClean="0"/>
              <a:t>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group_by</a:t>
            </a:r>
            <a:r>
              <a:rPr lang="en-US" altLang="ko-KR" sz="1600" b="1" dirty="0" smtClean="0"/>
              <a:t>(topic</a:t>
            </a:r>
            <a:r>
              <a:rPr lang="en-US" altLang="ko-KR" sz="1600" b="1" dirty="0"/>
              <a:t>) 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slice_max</a:t>
            </a:r>
            <a:r>
              <a:rPr lang="en-US" altLang="ko-KR" sz="1600" b="1" dirty="0" smtClean="0"/>
              <a:t>(beta</a:t>
            </a:r>
            <a:r>
              <a:rPr lang="en-US" altLang="ko-KR" sz="1600" b="1" dirty="0"/>
              <a:t>, n=10)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0717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138156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7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토픽 모델링 분석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9085" y="1764565"/>
            <a:ext cx="11785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기본 토픽 모델링 막대 </a:t>
            </a:r>
            <a:r>
              <a:rPr lang="ko-KR" altLang="en-US" sz="1600" b="1" dirty="0">
                <a:solidFill>
                  <a:schemeClr val="accent2"/>
                </a:solidFill>
              </a:rPr>
              <a:t>그래프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만들기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install.packages</a:t>
            </a:r>
            <a:r>
              <a:rPr lang="en-US" altLang="ko-KR" sz="1600" b="1" dirty="0"/>
              <a:t>("scales</a:t>
            </a:r>
            <a:r>
              <a:rPr lang="en-US" altLang="ko-KR" sz="1600" b="1" dirty="0" smtClean="0"/>
              <a:t>")</a:t>
            </a:r>
          </a:p>
          <a:p>
            <a:r>
              <a:rPr lang="en-US" altLang="ko-KR" sz="1600" b="1" dirty="0" smtClean="0"/>
              <a:t>library(scales)</a:t>
            </a:r>
          </a:p>
          <a:p>
            <a:r>
              <a:rPr lang="en-US" altLang="ko-KR" sz="1600" b="1" dirty="0" smtClean="0"/>
              <a:t>library(ggplot2)</a:t>
            </a:r>
          </a:p>
          <a:p>
            <a:endParaRPr lang="en-US" altLang="ko-KR" sz="1600" b="1" dirty="0"/>
          </a:p>
          <a:p>
            <a:r>
              <a:rPr lang="en-US" altLang="ko-KR" sz="1600" b="1" dirty="0" err="1" smtClean="0"/>
              <a:t>ggplot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top_term_topic</a:t>
            </a:r>
            <a:r>
              <a:rPr lang="en-US" altLang="ko-KR" sz="1600" b="1" dirty="0"/>
              <a:t>,      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</a:t>
            </a:r>
            <a:r>
              <a:rPr lang="en-US" altLang="ko-KR" sz="1600" b="1" dirty="0" err="1" smtClean="0"/>
              <a:t>aes</a:t>
            </a:r>
            <a:r>
              <a:rPr lang="en-US" altLang="ko-KR" sz="1600" b="1" dirty="0" smtClean="0"/>
              <a:t>(x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reorder_within</a:t>
            </a:r>
            <a:r>
              <a:rPr lang="en-US" altLang="ko-KR" sz="1600" b="1" dirty="0"/>
              <a:t>(term, beta, topic), 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# x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축 단어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베타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토픽 별 정렬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      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y </a:t>
            </a:r>
            <a:r>
              <a:rPr lang="en-US" altLang="ko-KR" sz="1600" b="1" dirty="0"/>
              <a:t>= beta</a:t>
            </a:r>
            <a:r>
              <a:rPr lang="en-US" altLang="ko-KR" sz="1600" b="1" dirty="0" smtClean="0"/>
              <a:t>,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# y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축 </a:t>
            </a:r>
            <a:r>
              <a:rPr lang="ko-KR" altLang="en-US" sz="1600" b="1" dirty="0" err="1" smtClean="0">
                <a:solidFill>
                  <a:schemeClr val="accent2"/>
                </a:solidFill>
              </a:rPr>
              <a:t>베타값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         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fill </a:t>
            </a:r>
            <a:r>
              <a:rPr lang="en-US" altLang="ko-KR" sz="1600" b="1" dirty="0"/>
              <a:t>= factor(topic)))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geom_col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show.legend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= F)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facet_wrap</a:t>
            </a:r>
            <a:r>
              <a:rPr lang="en-US" altLang="ko-KR" sz="1600" b="1" dirty="0"/>
              <a:t>(~topic, scales = "free", </a:t>
            </a:r>
            <a:r>
              <a:rPr lang="en-US" altLang="ko-KR" sz="1600" b="1" dirty="0" err="1"/>
              <a:t>ncol</a:t>
            </a:r>
            <a:r>
              <a:rPr lang="en-US" altLang="ko-KR" sz="1600" b="1" dirty="0"/>
              <a:t>=4) + </a:t>
            </a:r>
            <a:endParaRPr lang="en-US" altLang="ko-KR" sz="1600" b="1" dirty="0" smtClean="0"/>
          </a:p>
          <a:p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 # </a:t>
            </a:r>
            <a:r>
              <a:rPr lang="ko-KR" altLang="en-US" sz="1600" b="1" dirty="0">
                <a:solidFill>
                  <a:schemeClr val="accent2"/>
                </a:solidFill>
              </a:rPr>
              <a:t>토픽이 </a:t>
            </a:r>
            <a:r>
              <a:rPr lang="en-US" altLang="ko-KR" sz="1600" b="1" dirty="0">
                <a:solidFill>
                  <a:schemeClr val="accent2"/>
                </a:solidFill>
              </a:rPr>
              <a:t>8</a:t>
            </a:r>
            <a:r>
              <a:rPr lang="ko-KR" altLang="en-US" sz="1600" b="1" dirty="0">
                <a:solidFill>
                  <a:schemeClr val="accent2"/>
                </a:solidFill>
              </a:rPr>
              <a:t>개 이므로 </a:t>
            </a:r>
            <a:r>
              <a:rPr lang="en-US" altLang="ko-KR" sz="1600" b="1" dirty="0">
                <a:solidFill>
                  <a:schemeClr val="accent2"/>
                </a:solidFill>
              </a:rPr>
              <a:t>4</a:t>
            </a:r>
            <a:r>
              <a:rPr lang="ko-KR" altLang="en-US" sz="1600" b="1" dirty="0">
                <a:solidFill>
                  <a:schemeClr val="accent2"/>
                </a:solidFill>
              </a:rPr>
              <a:t>열로 출력하도록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facet_wrap</a:t>
            </a:r>
            <a:r>
              <a:rPr lang="ko-KR" altLang="en-US" sz="1600" b="1" dirty="0">
                <a:solidFill>
                  <a:schemeClr val="accent2"/>
                </a:solidFill>
              </a:rPr>
              <a:t>에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nco</a:t>
            </a:r>
            <a:r>
              <a:rPr lang="en-US" altLang="ko-KR" sz="1600" b="1" dirty="0">
                <a:solidFill>
                  <a:schemeClr val="accent2"/>
                </a:solidFill>
              </a:rPr>
              <a:t>=4</a:t>
            </a:r>
            <a:r>
              <a:rPr lang="ko-KR" altLang="en-US" sz="1600" b="1" dirty="0">
                <a:solidFill>
                  <a:schemeClr val="accent2"/>
                </a:solidFill>
              </a:rPr>
              <a:t>를 입력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coord_flip</a:t>
            </a:r>
            <a:r>
              <a:rPr lang="en-US" altLang="ko-KR" sz="1600" b="1" dirty="0"/>
              <a:t>()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scale_x_reordered</a:t>
            </a:r>
            <a:r>
              <a:rPr lang="en-US" altLang="ko-KR" sz="1600" b="1" dirty="0"/>
              <a:t>()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scale_y_continuous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n.break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= 4, </a:t>
            </a:r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축 눈금을 </a:t>
            </a:r>
            <a:r>
              <a:rPr lang="en-US" altLang="ko-KR" sz="1600" b="1" dirty="0">
                <a:solidFill>
                  <a:schemeClr val="accent2"/>
                </a:solidFill>
              </a:rPr>
              <a:t>4</a:t>
            </a:r>
            <a:r>
              <a:rPr lang="ko-KR" altLang="en-US" sz="1600" b="1" dirty="0">
                <a:solidFill>
                  <a:schemeClr val="accent2"/>
                </a:solidFill>
              </a:rPr>
              <a:t>개로 정함                   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/>
              <a:t>                               labels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number_format</a:t>
            </a:r>
            <a:r>
              <a:rPr lang="en-US" altLang="ko-KR" sz="1600" b="1" dirty="0"/>
              <a:t>(accuracy= .01)) </a:t>
            </a:r>
            <a:r>
              <a:rPr lang="en-US" altLang="ko-KR" sz="1600" b="1" dirty="0" smtClean="0"/>
              <a:t>+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눈금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숫자를 </a:t>
            </a:r>
            <a:r>
              <a:rPr lang="ko-KR" altLang="en-US" sz="1600" b="1" dirty="0">
                <a:solidFill>
                  <a:schemeClr val="accent2"/>
                </a:solidFill>
              </a:rPr>
              <a:t>소수점 첫째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자리까지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labs(x=NULL</a:t>
            </a:r>
            <a:r>
              <a:rPr lang="en-US" altLang="ko-KR" sz="1600" b="1" dirty="0"/>
              <a:t>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theme(text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element_text</a:t>
            </a:r>
            <a:r>
              <a:rPr lang="en-US" altLang="ko-KR" sz="1600" b="1" dirty="0"/>
              <a:t>())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90675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138156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7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토픽 모델링 분석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9084" y="1767540"/>
            <a:ext cx="52529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토픽 이름이 들어간 막대그래프 만들기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본인이 원하는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name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으로 만들어도 무관함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name_topic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&lt;- </a:t>
            </a:r>
            <a:r>
              <a:rPr lang="en-US" altLang="ko-KR" sz="1600" b="1" dirty="0" err="1"/>
              <a:t>tibble</a:t>
            </a:r>
            <a:r>
              <a:rPr lang="en-US" altLang="ko-KR" sz="1600" b="1" dirty="0"/>
              <a:t>(topic = 1:8,                     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                              name </a:t>
            </a:r>
            <a:r>
              <a:rPr lang="en-US" altLang="ko-KR" sz="1600" b="1" dirty="0"/>
              <a:t>= c</a:t>
            </a:r>
            <a:r>
              <a:rPr lang="en-US" altLang="ko-KR" sz="1600" b="1" dirty="0" smtClean="0"/>
              <a:t>(“topic 1",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   “topic 2",                            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   “topic 3",                            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   “topic 4",                            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   “topic 5",                            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   “topic 6",                            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   “topic 7",                              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   “topic 8"))</a:t>
            </a:r>
          </a:p>
          <a:p>
            <a:endParaRPr lang="en-US" altLang="ko-KR" sz="1600" b="1" dirty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토픽 이름 결합하기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/>
              <a:t>top_term_topic_name</a:t>
            </a:r>
            <a:r>
              <a:rPr lang="en-US" altLang="ko-KR" sz="1600" b="1" dirty="0"/>
              <a:t> &lt;- </a:t>
            </a:r>
            <a:r>
              <a:rPr lang="en-US" altLang="ko-KR" sz="1600" b="1" dirty="0" err="1"/>
              <a:t>top_term_topic</a:t>
            </a:r>
            <a:r>
              <a:rPr lang="en-US" altLang="ko-KR" sz="1600" b="1" dirty="0"/>
              <a:t> %&gt;%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left_join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name_topic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name_topic</a:t>
            </a:r>
            <a:r>
              <a:rPr lang="en-US" altLang="ko-KR" sz="1600" b="1" dirty="0"/>
              <a:t>, by = "topic</a:t>
            </a:r>
            <a:r>
              <a:rPr lang="en-US" altLang="ko-KR" sz="1600" b="1" dirty="0" smtClean="0"/>
              <a:t>")</a:t>
            </a:r>
          </a:p>
          <a:p>
            <a:endParaRPr lang="en-US" altLang="ko-KR" sz="1600" b="1" dirty="0"/>
          </a:p>
          <a:p>
            <a:r>
              <a:rPr lang="en-US" altLang="ko-KR" sz="1600" b="1" dirty="0" err="1"/>
              <a:t>top_term_topic_name</a:t>
            </a:r>
            <a:endParaRPr lang="en-US" altLang="ko-KR" sz="16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08145" y="1759546"/>
            <a:ext cx="5252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막대그래프에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title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및 토픽 별 이름이 들어간 막대 </a:t>
            </a:r>
            <a:r>
              <a:rPr lang="ko-KR" altLang="en-US" sz="1600" b="1" dirty="0">
                <a:solidFill>
                  <a:schemeClr val="accent2"/>
                </a:solidFill>
              </a:rPr>
              <a:t>그래프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만들기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ggplot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top_term_topic_name</a:t>
            </a:r>
            <a:r>
              <a:rPr lang="en-US" altLang="ko-KR" sz="1600" b="1" dirty="0"/>
              <a:t>,     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</a:t>
            </a:r>
            <a:r>
              <a:rPr lang="en-US" altLang="ko-KR" sz="1600" b="1" dirty="0" err="1" smtClean="0"/>
              <a:t>aes</a:t>
            </a:r>
            <a:r>
              <a:rPr lang="en-US" altLang="ko-KR" sz="1600" b="1" dirty="0" smtClean="0"/>
              <a:t>(x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reorder_within</a:t>
            </a:r>
            <a:r>
              <a:rPr lang="en-US" altLang="ko-KR" sz="1600" b="1" dirty="0"/>
              <a:t>(term, beta, name),         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y </a:t>
            </a:r>
            <a:r>
              <a:rPr lang="en-US" altLang="ko-KR" sz="1600" b="1" dirty="0"/>
              <a:t>= beta,          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fill </a:t>
            </a:r>
            <a:r>
              <a:rPr lang="en-US" altLang="ko-KR" sz="1600" b="1" dirty="0"/>
              <a:t>= factor(topic))) </a:t>
            </a:r>
            <a:r>
              <a:rPr lang="en-US" altLang="ko-KR" sz="1600" b="1" dirty="0" smtClean="0"/>
              <a:t>+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en-US" altLang="ko-KR" sz="1600" b="1" dirty="0" err="1"/>
              <a:t>geom_col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show.legend</a:t>
            </a:r>
            <a:r>
              <a:rPr lang="en-US" altLang="ko-KR" sz="1600" b="1" dirty="0"/>
              <a:t> = F)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facet_wrap</a:t>
            </a:r>
            <a:r>
              <a:rPr lang="en-US" altLang="ko-KR" sz="1600" b="1" dirty="0"/>
              <a:t>(~ name, scales = "free", </a:t>
            </a:r>
            <a:r>
              <a:rPr lang="en-US" altLang="ko-KR" sz="1600" b="1" dirty="0" err="1"/>
              <a:t>ncol</a:t>
            </a:r>
            <a:r>
              <a:rPr lang="en-US" altLang="ko-KR" sz="1600" b="1" dirty="0"/>
              <a:t> = 2)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coord_flip</a:t>
            </a:r>
            <a:r>
              <a:rPr lang="en-US" altLang="ko-KR" sz="1600" b="1" dirty="0"/>
              <a:t>()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scale_x_reordered</a:t>
            </a:r>
            <a:r>
              <a:rPr lang="en-US" altLang="ko-KR" sz="1600" b="1" dirty="0"/>
              <a:t>()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labs(title </a:t>
            </a:r>
            <a:r>
              <a:rPr lang="en-US" altLang="ko-KR" sz="1600" b="1" dirty="0"/>
              <a:t>= "e-commerce logistics review",     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subtitle </a:t>
            </a:r>
            <a:r>
              <a:rPr lang="en-US" altLang="ko-KR" sz="1600" b="1" dirty="0"/>
              <a:t>= "topic modeling",     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x </a:t>
            </a:r>
            <a:r>
              <a:rPr lang="en-US" altLang="ko-KR" sz="1600" b="1" dirty="0"/>
              <a:t>= NULL, y = NULL)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theme_minimal</a:t>
            </a:r>
            <a:r>
              <a:rPr lang="en-US" altLang="ko-KR" sz="1600" b="1" dirty="0"/>
              <a:t>() +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theme(text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element_text</a:t>
            </a:r>
            <a:r>
              <a:rPr lang="en-US" altLang="ko-KR" sz="1600" b="1" dirty="0"/>
              <a:t>(),      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title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element_text</a:t>
            </a:r>
            <a:r>
              <a:rPr lang="en-US" altLang="ko-KR" sz="1600" b="1" dirty="0"/>
              <a:t>(size = 12),        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              </a:t>
            </a:r>
            <a:r>
              <a:rPr lang="en-US" altLang="ko-KR" sz="1600" b="1" dirty="0" err="1" smtClean="0"/>
              <a:t>axis.title.x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element_blank</a:t>
            </a:r>
            <a:r>
              <a:rPr lang="en-US" altLang="ko-KR" sz="1600" b="1" dirty="0"/>
              <a:t>(),      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</a:t>
            </a:r>
            <a:r>
              <a:rPr lang="en-US" altLang="ko-KR" sz="1600" b="1" dirty="0" err="1" smtClean="0"/>
              <a:t>axis.ticks.x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= </a:t>
            </a:r>
            <a:r>
              <a:rPr lang="en-US" altLang="ko-KR" sz="1600" b="1" dirty="0" err="1"/>
              <a:t>element_blank</a:t>
            </a:r>
            <a:r>
              <a:rPr lang="en-US" altLang="ko-KR" sz="1600" b="1" dirty="0"/>
              <a:t>())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94819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138156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/>
              <a:t>7</a:t>
            </a:r>
            <a:r>
              <a:rPr lang="en-US" altLang="ko-KR" sz="1900" b="1" dirty="0" smtClean="0"/>
              <a:t>) </a:t>
            </a:r>
            <a:r>
              <a:rPr lang="ko-KR" altLang="en-US" sz="1900" b="1" dirty="0" smtClean="0"/>
              <a:t>토픽 모델링 분석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9084" y="1767540"/>
            <a:ext cx="5252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문서를 토픽 별로 분류하기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en-US" altLang="ko-KR" sz="1600" b="1" dirty="0">
                <a:solidFill>
                  <a:schemeClr val="accent2"/>
                </a:solidFill>
              </a:rPr>
              <a:t>gamma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추출하기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doc_topic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&lt;- </a:t>
            </a:r>
            <a:r>
              <a:rPr lang="en-US" altLang="ko-KR" sz="1600" b="1" dirty="0" smtClean="0"/>
              <a:t>tidy(</a:t>
            </a:r>
            <a:r>
              <a:rPr lang="en-US" altLang="ko-KR" sz="1600" b="1" dirty="0" err="1" smtClean="0"/>
              <a:t>lda_model</a:t>
            </a:r>
            <a:r>
              <a:rPr lang="en-US" altLang="ko-KR" sz="1600" b="1" dirty="0" smtClean="0"/>
              <a:t>, matrix</a:t>
            </a:r>
            <a:r>
              <a:rPr lang="en-US" altLang="ko-KR" sz="1600" b="1" dirty="0"/>
              <a:t>="gamma</a:t>
            </a:r>
            <a:r>
              <a:rPr lang="en-US" altLang="ko-KR" sz="1600" b="1" dirty="0" smtClean="0"/>
              <a:t>")</a:t>
            </a:r>
          </a:p>
          <a:p>
            <a:endParaRPr lang="en-US" altLang="ko-KR" sz="1600" b="1" dirty="0"/>
          </a:p>
          <a:p>
            <a:r>
              <a:rPr lang="en-US" altLang="ko-KR" sz="1600" b="1" dirty="0" err="1" smtClean="0"/>
              <a:t>doc_topic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en-US" altLang="ko-KR" sz="1600" b="1" dirty="0">
                <a:solidFill>
                  <a:schemeClr val="accent2"/>
                </a:solidFill>
              </a:rPr>
              <a:t>gamma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살펴보기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doc_topic</a:t>
            </a:r>
            <a:r>
              <a:rPr lang="en-US" altLang="ko-KR" sz="1600" b="1" dirty="0" smtClean="0"/>
              <a:t> %&gt;% </a:t>
            </a:r>
            <a:r>
              <a:rPr lang="en-US" altLang="ko-KR" sz="1600" b="1" dirty="0"/>
              <a:t>count(topic</a:t>
            </a:r>
            <a:r>
              <a:rPr lang="en-US" altLang="ko-KR" sz="1600" b="1" dirty="0" smtClean="0"/>
              <a:t>)</a:t>
            </a:r>
          </a:p>
          <a:p>
            <a:endParaRPr lang="en-US" altLang="ko-KR" sz="1600" b="1" dirty="0" smtClean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문서 별로 확률이 가장 높은 토픽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추출하기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doc_class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&lt;- </a:t>
            </a:r>
            <a:r>
              <a:rPr lang="en-US" altLang="ko-KR" sz="1600" b="1" dirty="0" err="1"/>
              <a:t>doc_topic</a:t>
            </a:r>
            <a:r>
              <a:rPr lang="en-US" altLang="ko-KR" sz="1600" b="1" dirty="0"/>
              <a:t> %&gt;% </a:t>
            </a:r>
            <a:r>
              <a:rPr lang="en-US" altLang="ko-KR" sz="1600" b="1" dirty="0" smtClean="0"/>
              <a:t> </a:t>
            </a:r>
          </a:p>
          <a:p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group_by</a:t>
            </a:r>
            <a:r>
              <a:rPr lang="en-US" altLang="ko-KR" sz="1600" b="1" dirty="0" smtClean="0"/>
              <a:t>(document</a:t>
            </a:r>
            <a:r>
              <a:rPr lang="en-US" altLang="ko-KR" sz="1600" b="1" dirty="0"/>
              <a:t>) %&gt;%  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slice_max</a:t>
            </a:r>
            <a:r>
              <a:rPr lang="en-US" altLang="ko-KR" sz="1600" b="1" dirty="0" smtClean="0"/>
              <a:t>(gamma</a:t>
            </a:r>
            <a:r>
              <a:rPr lang="en-US" altLang="ko-KR" sz="1600" b="1" dirty="0"/>
              <a:t>, n = 1</a:t>
            </a:r>
            <a:r>
              <a:rPr lang="en-US" altLang="ko-KR" sz="1600" b="1" dirty="0" smtClean="0"/>
              <a:t>)</a:t>
            </a:r>
          </a:p>
          <a:p>
            <a:endParaRPr lang="en-US" altLang="ko-KR" sz="1600" b="1" dirty="0"/>
          </a:p>
          <a:p>
            <a:r>
              <a:rPr lang="en-US" altLang="ko-KR" sz="1600" b="1" dirty="0" err="1" smtClean="0"/>
              <a:t>doc_class</a:t>
            </a:r>
            <a:endParaRPr lang="en-US" altLang="ko-KR" sz="16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077195" y="1767540"/>
            <a:ext cx="71148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원문에 확률이 가장 높은 토픽 번호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부여하기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en-US" altLang="ko-KR" sz="1600" b="1" dirty="0">
                <a:solidFill>
                  <a:schemeClr val="accent2"/>
                </a:solidFill>
              </a:rPr>
              <a:t>integer</a:t>
            </a:r>
            <a:r>
              <a:rPr lang="ko-KR" altLang="en-US" sz="1600" b="1" dirty="0">
                <a:solidFill>
                  <a:schemeClr val="accent2"/>
                </a:solidFill>
              </a:rPr>
              <a:t>로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변환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doc_class$document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&lt;- </a:t>
            </a:r>
            <a:r>
              <a:rPr lang="en-US" altLang="ko-KR" sz="1600" b="1" dirty="0" err="1"/>
              <a:t>as.integer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doc_class$document</a:t>
            </a:r>
            <a:r>
              <a:rPr lang="en-US" altLang="ko-KR" sz="1600" b="1" dirty="0" smtClean="0"/>
              <a:t>)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원문에 토픽 번호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부여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doc_num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&lt;- abs %&gt;%  </a:t>
            </a:r>
            <a:r>
              <a:rPr lang="en-US" altLang="ko-KR" sz="1600" b="1" dirty="0" err="1"/>
              <a:t>left_join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doc_class</a:t>
            </a:r>
            <a:r>
              <a:rPr lang="en-US" altLang="ko-KR" sz="1600" b="1" dirty="0"/>
              <a:t>, by = c("id"="document</a:t>
            </a:r>
            <a:r>
              <a:rPr lang="en-US" altLang="ko-KR" sz="1600" b="1" dirty="0" smtClean="0"/>
              <a:t>"))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결합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확인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doc_num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%&gt;%  select(id, topic</a:t>
            </a:r>
            <a:r>
              <a:rPr lang="en-US" altLang="ko-KR" sz="1600" b="1" dirty="0" smtClean="0"/>
              <a:t>)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토픽 별 문서 수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살펴보기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doc_num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%&gt;%  count(topic</a:t>
            </a:r>
            <a:r>
              <a:rPr lang="en-US" altLang="ko-KR" sz="1600" b="1" dirty="0" smtClean="0"/>
              <a:t>)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만약 토픽에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N/A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가 있는 경우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doc_num</a:t>
            </a:r>
            <a:r>
              <a:rPr lang="en-US" altLang="ko-KR" sz="1600" b="1" dirty="0" smtClean="0"/>
              <a:t> &lt;- </a:t>
            </a:r>
            <a:r>
              <a:rPr lang="en-US" altLang="ko-KR" sz="1600" b="1" dirty="0" err="1" smtClean="0"/>
              <a:t>doc_num</a:t>
            </a:r>
            <a:r>
              <a:rPr lang="en-US" altLang="ko-KR" sz="1600" b="1" dirty="0" smtClean="0"/>
              <a:t> %&gt;%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na.omit</a:t>
            </a:r>
            <a:r>
              <a:rPr lang="en-US" altLang="ko-KR" sz="1600" b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454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138156"/>
            <a:ext cx="112686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 smtClean="0"/>
              <a:t>8) </a:t>
            </a:r>
            <a:r>
              <a:rPr lang="ko-KR" altLang="en-US" sz="1900" b="1" dirty="0" smtClean="0"/>
              <a:t>최적의 토픽 수 구하기</a:t>
            </a:r>
            <a:r>
              <a:rPr lang="en-US" altLang="ko-KR" sz="1900" b="1" dirty="0" smtClean="0"/>
              <a:t> – </a:t>
            </a:r>
            <a:r>
              <a:rPr lang="ko-KR" altLang="en-US" sz="1900" b="1" dirty="0" smtClean="0"/>
              <a:t>중요  </a:t>
            </a:r>
            <a:endParaRPr lang="en-US" altLang="ko-KR" sz="19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7230" y="1767540"/>
            <a:ext cx="1070624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ldatuning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은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hard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한 분석으로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r cloud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에서 </a:t>
            </a:r>
            <a:r>
              <a:rPr lang="ko-KR" altLang="en-US" sz="1600" b="1" dirty="0" err="1" smtClean="0">
                <a:solidFill>
                  <a:schemeClr val="accent2"/>
                </a:solidFill>
              </a:rPr>
              <a:t>하게되면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 계속 다운되는 현상이 발생함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실제로 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ldatuning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분석을 할 때에는 본인의 컴퓨터에 설치된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R studio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에서 분석을 실시하여 결과 확인 </a:t>
            </a:r>
            <a:endParaRPr lang="en-US" altLang="ko-KR" sz="1600" b="1" dirty="0">
              <a:solidFill>
                <a:schemeClr val="accent2"/>
              </a:solidFill>
            </a:endParaRPr>
          </a:p>
          <a:p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최적의 토픽 수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정하기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install.packages</a:t>
            </a:r>
            <a:r>
              <a:rPr lang="en-US" altLang="ko-KR" sz="1600" b="1" dirty="0"/>
              <a:t>("</a:t>
            </a:r>
            <a:r>
              <a:rPr lang="en-US" altLang="ko-KR" sz="1600" b="1" dirty="0" err="1"/>
              <a:t>ldatuning</a:t>
            </a:r>
            <a:r>
              <a:rPr lang="en-US" altLang="ko-KR" sz="1600" b="1" dirty="0"/>
              <a:t>") </a:t>
            </a:r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토픽 수 선정 패키지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/>
              <a:t>library(</a:t>
            </a:r>
            <a:r>
              <a:rPr lang="en-US" altLang="ko-KR" sz="1600" b="1" dirty="0" err="1" smtClean="0"/>
              <a:t>ldatuning</a:t>
            </a:r>
            <a:r>
              <a:rPr lang="en-US" altLang="ko-KR" sz="1600" b="1" dirty="0"/>
              <a:t>)    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models </a:t>
            </a:r>
            <a:r>
              <a:rPr lang="en-US" altLang="ko-KR" sz="1600" b="1" dirty="0"/>
              <a:t>&lt;- </a:t>
            </a:r>
            <a:r>
              <a:rPr lang="en-US" altLang="ko-KR" sz="1600" b="1" dirty="0" err="1"/>
              <a:t>FindTopicsNumber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dtm</a:t>
            </a:r>
            <a:r>
              <a:rPr lang="en-US" altLang="ko-KR" sz="1600" b="1" dirty="0"/>
              <a:t> = </a:t>
            </a:r>
            <a:r>
              <a:rPr lang="en-US" altLang="ko-KR" sz="1600" b="1" dirty="0" err="1"/>
              <a:t>dtm_comment</a:t>
            </a:r>
            <a:r>
              <a:rPr lang="en-US" altLang="ko-KR" sz="1600" b="1" dirty="0"/>
              <a:t>,                           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topics </a:t>
            </a:r>
            <a:r>
              <a:rPr lang="en-US" altLang="ko-KR" sz="1600" b="1" dirty="0"/>
              <a:t>= 2:20, </a:t>
            </a:r>
            <a:r>
              <a:rPr lang="en-US" altLang="ko-KR" sz="1600" b="1" dirty="0">
                <a:solidFill>
                  <a:schemeClr val="accent2"/>
                </a:solidFill>
              </a:rPr>
              <a:t>#</a:t>
            </a:r>
            <a:r>
              <a:rPr lang="ko-KR" altLang="en-US" sz="1600" b="1" dirty="0">
                <a:solidFill>
                  <a:schemeClr val="accent2"/>
                </a:solidFill>
              </a:rPr>
              <a:t>최소</a:t>
            </a:r>
            <a:r>
              <a:rPr lang="en-US" altLang="ko-KR" sz="1600" b="1" dirty="0">
                <a:solidFill>
                  <a:schemeClr val="accent2"/>
                </a:solidFill>
              </a:rPr>
              <a:t>, </a:t>
            </a:r>
            <a:r>
              <a:rPr lang="ko-KR" altLang="en-US" sz="1600" b="1" dirty="0">
                <a:solidFill>
                  <a:schemeClr val="accent2"/>
                </a:solidFill>
              </a:rPr>
              <a:t>최대 토픽 수                         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</a:t>
            </a:r>
            <a:r>
              <a:rPr lang="en-US" altLang="ko-KR" sz="1600" b="1" dirty="0" err="1" smtClean="0"/>
              <a:t>return_models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= T, </a:t>
            </a:r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>
                <a:solidFill>
                  <a:schemeClr val="accent2"/>
                </a:solidFill>
              </a:rPr>
              <a:t>모델 저장 여부                         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                control </a:t>
            </a:r>
            <a:r>
              <a:rPr lang="en-US" altLang="ko-KR" sz="1600" b="1" dirty="0"/>
              <a:t>= list(seed=1234)) </a:t>
            </a:r>
            <a:r>
              <a:rPr lang="en-US" altLang="ko-KR" sz="1600" b="1" dirty="0">
                <a:solidFill>
                  <a:schemeClr val="accent2"/>
                </a:solidFill>
              </a:rPr>
              <a:t>#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난수</a:t>
            </a:r>
            <a:r>
              <a:rPr lang="ko-KR" altLang="en-US" sz="1600" b="1" dirty="0">
                <a:solidFill>
                  <a:schemeClr val="accent2"/>
                </a:solidFill>
              </a:rPr>
              <a:t> 고정  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/>
              <a:t>models %&gt;%   </a:t>
            </a:r>
          </a:p>
          <a:p>
            <a:r>
              <a:rPr lang="en-US" altLang="ko-KR" sz="1600" b="1" dirty="0" smtClean="0"/>
              <a:t>  select(topics, Griffiths2004)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모델의 성능 지표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성능 지표 선 그래프 작성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smtClean="0">
                <a:solidFill>
                  <a:schemeClr val="accent2"/>
                </a:solidFill>
              </a:rPr>
              <a:t>#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성능이 가장 좋으면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1,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나쁘면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0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이 됨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r>
              <a:rPr lang="en-US" altLang="ko-KR" sz="1600" b="1" dirty="0" err="1" smtClean="0"/>
              <a:t>FindTopicsNumber_plot</a:t>
            </a:r>
            <a:r>
              <a:rPr lang="en-US" altLang="ko-KR" sz="1600" b="1" dirty="0" smtClean="0"/>
              <a:t>(models) </a:t>
            </a:r>
          </a:p>
        </p:txBody>
      </p:sp>
    </p:spTree>
    <p:extLst>
      <p:ext uri="{BB962C8B-B14F-4D97-AF65-F5344CB8AC3E}">
        <p14:creationId xmlns:p14="http://schemas.microsoft.com/office/powerpoint/2010/main" val="375393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</a:t>
            </a:r>
            <a:r>
              <a:rPr lang="en-US" altLang="ko-KR" sz="4800" b="1" dirty="0" smtClean="0"/>
              <a:t>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</a:t>
            </a:r>
            <a:r>
              <a:rPr lang="ko-KR" altLang="en-US" sz="4800" b="1" dirty="0" smtClean="0"/>
              <a:t> 실습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3" y="1355880"/>
            <a:ext cx="11225151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결론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텍스트 </a:t>
            </a:r>
            <a:r>
              <a:rPr lang="ko-KR" altLang="en-US" sz="1700" b="1" dirty="0" err="1" smtClean="0"/>
              <a:t>마이닝은</a:t>
            </a:r>
            <a:r>
              <a:rPr lang="ko-KR" altLang="en-US" sz="1700" b="1" dirty="0" smtClean="0"/>
              <a:t> 문헌의 동향을 파악하기 위한 보조적인 수단에 활용되어야 함</a:t>
            </a:r>
            <a:endParaRPr lang="en-US" altLang="ko-KR" sz="17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문헌 동향을 파악하는데 텍스트 </a:t>
            </a:r>
            <a:r>
              <a:rPr lang="ko-KR" altLang="en-US" sz="1700" b="1" dirty="0" err="1" smtClean="0"/>
              <a:t>마이닝이</a:t>
            </a:r>
            <a:r>
              <a:rPr lang="ko-KR" altLang="en-US" sz="1700" b="1" dirty="0" smtClean="0"/>
              <a:t> 주로 사용된다면 요약 정리하는데 의미만 부여되며 실제 문헌의 </a:t>
            </a:r>
            <a:r>
              <a:rPr lang="en-US" altLang="ko-KR" sz="1700" b="1" dirty="0" smtClean="0"/>
              <a:t>review</a:t>
            </a:r>
            <a:r>
              <a:rPr lang="ko-KR" altLang="en-US" sz="1700" b="1" dirty="0" smtClean="0"/>
              <a:t>는 할 수 없음</a:t>
            </a:r>
            <a:endParaRPr lang="en-US" altLang="ko-KR" sz="17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accent2"/>
                </a:solidFill>
              </a:rPr>
              <a:t>텍스트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마이닝은</a:t>
            </a:r>
            <a:r>
              <a:rPr lang="ko-KR" altLang="en-US" sz="1700" b="1" dirty="0">
                <a:solidFill>
                  <a:schemeClr val="accent2"/>
                </a:solidFill>
              </a:rPr>
              <a:t> 기계적 판단</a:t>
            </a:r>
            <a:r>
              <a:rPr lang="en-US" altLang="ko-KR" sz="1700" b="1" dirty="0">
                <a:solidFill>
                  <a:schemeClr val="accent2"/>
                </a:solidFill>
              </a:rPr>
              <a:t>, </a:t>
            </a:r>
            <a:r>
              <a:rPr lang="ko-KR" altLang="en-US" sz="1700" b="1" dirty="0">
                <a:solidFill>
                  <a:schemeClr val="accent2"/>
                </a:solidFill>
              </a:rPr>
              <a:t>분류</a:t>
            </a:r>
            <a:r>
              <a:rPr lang="en-US" altLang="ko-KR" sz="1700" b="1" dirty="0">
                <a:solidFill>
                  <a:schemeClr val="accent2"/>
                </a:solidFill>
              </a:rPr>
              <a:t>, </a:t>
            </a:r>
            <a:r>
              <a:rPr lang="ko-KR" altLang="en-US" sz="1700" b="1" dirty="0">
                <a:solidFill>
                  <a:schemeClr val="accent2"/>
                </a:solidFill>
              </a:rPr>
              <a:t>요약이므로</a:t>
            </a:r>
            <a:r>
              <a:rPr lang="en-US" altLang="ko-KR" sz="1700" b="1" dirty="0">
                <a:solidFill>
                  <a:schemeClr val="accent2"/>
                </a:solidFill>
              </a:rPr>
              <a:t>, </a:t>
            </a:r>
            <a:r>
              <a:rPr lang="ko-KR" altLang="en-US" sz="1700" b="1" dirty="0">
                <a:solidFill>
                  <a:schemeClr val="accent2"/>
                </a:solidFill>
              </a:rPr>
              <a:t>주관적 판단보다 더 뛰어나다는 인식이나 연구 내용으로 작성 시 심사내용으로 </a:t>
            </a:r>
            <a:r>
              <a:rPr lang="ko-KR" altLang="en-US" sz="1700" b="1" dirty="0" err="1">
                <a:solidFill>
                  <a:schemeClr val="accent2"/>
                </a:solidFill>
              </a:rPr>
              <a:t>지적받을</a:t>
            </a:r>
            <a:r>
              <a:rPr lang="ko-KR" altLang="en-US" sz="1700" b="1" dirty="0">
                <a:solidFill>
                  <a:schemeClr val="accent2"/>
                </a:solidFill>
              </a:rPr>
              <a:t> 수 있으며 이를 주의</a:t>
            </a:r>
            <a:r>
              <a:rPr lang="ko-KR" altLang="en-US" sz="1700" b="1" dirty="0"/>
              <a:t>해야함 </a:t>
            </a:r>
            <a:endParaRPr lang="en-US" altLang="ko-KR" sz="17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연구자의 주관적인 </a:t>
            </a:r>
            <a:r>
              <a:rPr lang="en-US" altLang="ko-KR" sz="1700" b="1" dirty="0" smtClean="0"/>
              <a:t>review</a:t>
            </a:r>
            <a:r>
              <a:rPr lang="ko-KR" altLang="en-US" sz="1700" b="1" dirty="0" smtClean="0"/>
              <a:t>와 기술적인 텍스트 </a:t>
            </a:r>
            <a:r>
              <a:rPr lang="ko-KR" altLang="en-US" sz="1700" b="1" dirty="0" err="1" smtClean="0"/>
              <a:t>마이닝을</a:t>
            </a:r>
            <a:r>
              <a:rPr lang="ko-KR" altLang="en-US" sz="1700" b="1" dirty="0" smtClean="0"/>
              <a:t> 결합하여 사용한다면 </a:t>
            </a:r>
            <a:r>
              <a:rPr lang="ko-KR" altLang="en-US" sz="1700" b="1" dirty="0" err="1" smtClean="0"/>
              <a:t>의미있는</a:t>
            </a:r>
            <a:r>
              <a:rPr lang="ko-KR" altLang="en-US" sz="1700" b="1" dirty="0" smtClean="0"/>
              <a:t> 연구를 만들 수 있음</a:t>
            </a:r>
            <a:endParaRPr lang="en-US" altLang="ko-KR" sz="17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영어 텍스트 외 한글 텍스트를 활용한 텍스트 </a:t>
            </a:r>
            <a:r>
              <a:rPr lang="ko-KR" altLang="en-US" sz="1700" b="1" dirty="0" err="1" smtClean="0"/>
              <a:t>마이닝</a:t>
            </a:r>
            <a:r>
              <a:rPr lang="ko-KR" altLang="en-US" sz="1700" b="1" dirty="0" smtClean="0"/>
              <a:t> 기법도 학습할 필요성은 있음 </a:t>
            </a:r>
            <a:r>
              <a:rPr lang="en-US" altLang="ko-KR" b="1" dirty="0">
                <a:latin typeface="맑은 고딕" panose="020B0503020000020004" pitchFamily="50" charset="-127"/>
              </a:rPr>
              <a:t>→</a:t>
            </a:r>
            <a:r>
              <a:rPr lang="en-US" altLang="ko-KR" sz="1700" b="1" dirty="0" smtClean="0"/>
              <a:t> </a:t>
            </a:r>
            <a:r>
              <a:rPr lang="ko-KR" altLang="en-US" sz="1700" b="1" dirty="0" smtClean="0"/>
              <a:t>추후 국내 </a:t>
            </a:r>
            <a:r>
              <a:rPr lang="ko-KR" altLang="en-US" sz="1700" b="1" dirty="0" err="1" smtClean="0"/>
              <a:t>연구문헌</a:t>
            </a:r>
            <a:r>
              <a:rPr lang="ko-KR" altLang="en-US" sz="1700" b="1" dirty="0" smtClean="0"/>
              <a:t> </a:t>
            </a:r>
            <a:r>
              <a:rPr lang="en-US" altLang="ko-KR" sz="1700" b="1" dirty="0" smtClean="0"/>
              <a:t>review</a:t>
            </a:r>
            <a:r>
              <a:rPr lang="ko-KR" altLang="en-US" sz="1700" b="1" dirty="0" smtClean="0"/>
              <a:t>를 위해 필요함 </a:t>
            </a:r>
            <a:r>
              <a:rPr lang="en-US" altLang="ko-KR" b="1" dirty="0">
                <a:latin typeface="맑은 고딕" panose="020B0503020000020004" pitchFamily="50" charset="-127"/>
              </a:rPr>
              <a:t>→</a:t>
            </a:r>
            <a:r>
              <a:rPr lang="en-US" altLang="ko-KR" sz="1700" b="1" dirty="0" smtClean="0"/>
              <a:t> </a:t>
            </a:r>
            <a:r>
              <a:rPr lang="ko-KR" altLang="en-US" sz="1700" b="1" dirty="0" smtClean="0"/>
              <a:t>국내 연구문헌에서도 영어 </a:t>
            </a:r>
            <a:r>
              <a:rPr lang="en-US" altLang="ko-KR" sz="1700" b="1" dirty="0" smtClean="0"/>
              <a:t>abstract, author keywords</a:t>
            </a:r>
            <a:r>
              <a:rPr lang="ko-KR" altLang="en-US" sz="1700" b="1" dirty="0" smtClean="0"/>
              <a:t>를 활용하면 영어로도 문헌 </a:t>
            </a:r>
            <a:r>
              <a:rPr lang="en-US" altLang="ko-KR" sz="1700" b="1" dirty="0" smtClean="0"/>
              <a:t>review</a:t>
            </a:r>
            <a:r>
              <a:rPr lang="ko-KR" altLang="en-US" sz="1700" b="1" dirty="0" smtClean="0"/>
              <a:t>가 가능함</a:t>
            </a:r>
            <a:endParaRPr lang="en-US" altLang="ko-KR" sz="17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 smtClean="0"/>
              <a:t>이외 </a:t>
            </a:r>
            <a:r>
              <a:rPr lang="en-US" altLang="ko-KR" sz="1700" b="1" dirty="0" smtClean="0"/>
              <a:t>Python</a:t>
            </a:r>
            <a:r>
              <a:rPr lang="ko-KR" altLang="en-US" sz="1700" b="1" dirty="0" smtClean="0"/>
              <a:t>을 활용한 다양하고 정확도 높은 </a:t>
            </a:r>
            <a:r>
              <a:rPr lang="en-US" altLang="ko-KR" sz="1700" b="1" dirty="0" smtClean="0"/>
              <a:t>NLP(Natural Language Processing: </a:t>
            </a:r>
            <a:r>
              <a:rPr lang="ko-KR" altLang="en-US" sz="1700" b="1" dirty="0" smtClean="0"/>
              <a:t>자연어 처리</a:t>
            </a:r>
            <a:r>
              <a:rPr lang="en-US" altLang="ko-KR" sz="1700" b="1" dirty="0" smtClean="0"/>
              <a:t>)</a:t>
            </a:r>
            <a:r>
              <a:rPr lang="ko-KR" altLang="en-US" sz="1700" b="1" dirty="0"/>
              <a:t> </a:t>
            </a:r>
            <a:r>
              <a:rPr lang="ko-KR" altLang="en-US" sz="1700" b="1" dirty="0" smtClean="0"/>
              <a:t>방법이 사용되므로 문헌 연구에 관심 있는 학생들은 </a:t>
            </a:r>
            <a:r>
              <a:rPr lang="en-US" altLang="ko-KR" sz="1700" b="1" dirty="0" smtClean="0"/>
              <a:t>NLP</a:t>
            </a:r>
            <a:r>
              <a:rPr lang="ko-KR" altLang="en-US" sz="1700" b="1" dirty="0" smtClean="0"/>
              <a:t>도 학습할 필요 </a:t>
            </a:r>
            <a:r>
              <a:rPr lang="en-US" altLang="ko-KR" b="1" dirty="0">
                <a:latin typeface="맑은 고딕" panose="020B0503020000020004" pitchFamily="50" charset="-127"/>
              </a:rPr>
              <a:t>→</a:t>
            </a:r>
            <a:r>
              <a:rPr lang="en-US" altLang="ko-KR" sz="1700" b="1" dirty="0" smtClean="0"/>
              <a:t> </a:t>
            </a:r>
            <a:r>
              <a:rPr lang="ko-KR" altLang="en-US" sz="1700" b="1" dirty="0" smtClean="0"/>
              <a:t>관련 도서가 국내</a:t>
            </a:r>
            <a:r>
              <a:rPr lang="en-US" altLang="ko-KR" sz="1700" b="1" dirty="0" smtClean="0"/>
              <a:t>, </a:t>
            </a:r>
            <a:r>
              <a:rPr lang="ko-KR" altLang="en-US" sz="1700" b="1" dirty="0" smtClean="0"/>
              <a:t>해외에 많이 출판되어 있음 </a:t>
            </a:r>
            <a:endParaRPr lang="en-US" altLang="ko-KR" sz="17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1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565561"/>
            <a:ext cx="120613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b="1" dirty="0" smtClean="0"/>
              <a:t>부록</a:t>
            </a:r>
            <a:r>
              <a:rPr lang="en-US" altLang="ko-KR" sz="4800" b="1" dirty="0" smtClean="0"/>
              <a:t>: R </a:t>
            </a:r>
            <a:r>
              <a:rPr lang="ko-KR" altLang="en-US" sz="4800" b="1" dirty="0" smtClean="0"/>
              <a:t>기초 실습 </a:t>
            </a:r>
            <a:endParaRPr lang="en-US" altLang="ko-KR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358771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목차</a:t>
            </a:r>
            <a:endParaRPr lang="ko-KR" altLang="en-US" sz="36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11314" y="1342766"/>
            <a:ext cx="8331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4000" b="1" dirty="0"/>
              <a:t>R</a:t>
            </a:r>
            <a:r>
              <a:rPr lang="ko-KR" altLang="en-US" sz="4000" b="1" dirty="0"/>
              <a:t>의 특징 </a:t>
            </a:r>
            <a:endParaRPr lang="en-US" altLang="ko-KR" sz="4000" b="1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4000" b="1" dirty="0"/>
              <a:t>R</a:t>
            </a:r>
            <a:r>
              <a:rPr lang="ko-KR" altLang="en-US" sz="4000" b="1" dirty="0"/>
              <a:t>과 타 통계분석 패키지의 비교 </a:t>
            </a:r>
            <a:endParaRPr lang="en-US" altLang="ko-KR" sz="4000" b="1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4000" b="1" dirty="0"/>
              <a:t>R </a:t>
            </a:r>
            <a:r>
              <a:rPr lang="ko-KR" altLang="en-US" sz="4000" b="1" dirty="0"/>
              <a:t>실습 </a:t>
            </a:r>
            <a:endParaRPr lang="en-US" altLang="ko-KR" sz="4000" b="1" dirty="0" smtClean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4000" b="1" dirty="0" smtClean="0"/>
              <a:t>R </a:t>
            </a:r>
            <a:r>
              <a:rPr lang="ko-KR" altLang="en-US" sz="4000" b="1" dirty="0" smtClean="0"/>
              <a:t>데이터 분석 기초 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9498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400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목차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6658" y="1095087"/>
            <a:ext cx="5451117" cy="584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텍스트 </a:t>
            </a:r>
            <a:r>
              <a:rPr lang="ko-KR" altLang="en-US" sz="2000" b="1" dirty="0" err="1" smtClean="0"/>
              <a:t>마이닝이란</a:t>
            </a:r>
            <a:r>
              <a:rPr lang="en-US" altLang="ko-KR" sz="2000" b="1" dirty="0" smtClean="0"/>
              <a:t>? 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텍스트 </a:t>
            </a:r>
            <a:r>
              <a:rPr lang="ko-KR" altLang="en-US" sz="2000" b="1" dirty="0" err="1" smtClean="0"/>
              <a:t>마이닝의</a:t>
            </a:r>
            <a:r>
              <a:rPr lang="ko-KR" altLang="en-US" sz="2000" b="1" dirty="0" smtClean="0"/>
              <a:t> 목적 </a:t>
            </a:r>
            <a:endParaRPr lang="en-US" altLang="ko-KR" sz="2000" b="1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텍스트 </a:t>
            </a:r>
            <a:r>
              <a:rPr lang="ko-KR" altLang="en-US" sz="2000" b="1" dirty="0" err="1" smtClean="0"/>
              <a:t>마이닝</a:t>
            </a:r>
            <a:r>
              <a:rPr lang="ko-KR" altLang="en-US" sz="2000" b="1" dirty="0" smtClean="0"/>
              <a:t> 분석 절차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7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텍스트 </a:t>
            </a:r>
            <a:r>
              <a:rPr lang="ko-KR" altLang="en-US" sz="2000" b="1" dirty="0" err="1" smtClean="0"/>
              <a:t>마이닝</a:t>
            </a:r>
            <a:r>
              <a:rPr lang="ko-KR" altLang="en-US" sz="2000" b="1" dirty="0" smtClean="0"/>
              <a:t> 실습</a:t>
            </a:r>
            <a:endParaRPr lang="en-US" altLang="ko-KR" sz="2000" b="1" dirty="0" smtClean="0"/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실습 사전 단계 </a:t>
            </a:r>
            <a:endParaRPr lang="en-US" altLang="ko-KR" sz="2000" b="1" dirty="0" smtClean="0"/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텍스트 전처리 </a:t>
            </a:r>
            <a:endParaRPr lang="en-US" altLang="ko-KR" sz="2000" b="1" dirty="0" smtClean="0"/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워드 </a:t>
            </a:r>
            <a:r>
              <a:rPr lang="ko-KR" altLang="en-US" sz="2000" b="1" dirty="0" err="1" smtClean="0"/>
              <a:t>클라우드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단어 동시 출현 빈도 구하기 </a:t>
            </a:r>
            <a:endParaRPr lang="en-US" altLang="ko-KR" sz="2000" b="1" dirty="0" smtClean="0"/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단어 간 상관 분석  </a:t>
            </a:r>
            <a:endParaRPr lang="en-US" altLang="ko-KR" sz="2000" b="1" dirty="0"/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연결 </a:t>
            </a:r>
            <a:r>
              <a:rPr lang="ko-KR" altLang="en-US" sz="2000" b="1" dirty="0" err="1" smtClean="0"/>
              <a:t>중심성</a:t>
            </a:r>
            <a:endParaRPr lang="en-US" altLang="ko-KR" sz="2000" b="1" dirty="0" smtClean="0"/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토픽 모델링 분석 </a:t>
            </a:r>
            <a:endParaRPr lang="en-US" altLang="ko-KR" sz="2000" b="1" dirty="0" smtClean="0"/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최적의 토픽 수 구하기</a:t>
            </a:r>
            <a:endParaRPr lang="en-US" altLang="ko-KR" sz="20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26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1. R</a:t>
            </a:r>
            <a:r>
              <a:rPr lang="ko-KR" altLang="en-US" sz="3600" b="1" dirty="0" smtClean="0"/>
              <a:t>의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특징 </a:t>
            </a:r>
            <a:endParaRPr lang="ko-KR" altLang="en-US" sz="36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7774" y="1153095"/>
            <a:ext cx="225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R</a:t>
            </a:r>
            <a:r>
              <a:rPr lang="ko-KR" altLang="en-US" sz="3600" b="1" dirty="0"/>
              <a:t>이란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6985" y="1936521"/>
            <a:ext cx="113282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1600" b="1" dirty="0"/>
              <a:t>통계데이터 </a:t>
            </a:r>
            <a:r>
              <a:rPr lang="ko-KR" altLang="en-US" sz="1600" b="1" dirty="0" err="1"/>
              <a:t>전처리와</a:t>
            </a:r>
            <a:r>
              <a:rPr lang="ko-KR" altLang="en-US" sz="1600" b="1" dirty="0"/>
              <a:t> 분석에 주로 사용되는 언어</a:t>
            </a:r>
            <a:endParaRPr lang="en-US" altLang="ko-KR" sz="1600" b="1" dirty="0"/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1600" b="1" dirty="0"/>
              <a:t>무료프로그램이지만 프로그래밍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그래픽측면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시각화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에서는 상용프로그램과 대등하거나 월등함</a:t>
            </a:r>
            <a:endParaRPr lang="en-US" altLang="ko-KR" sz="1600" b="1" dirty="0"/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1600" b="1" dirty="0"/>
              <a:t>ex) </a:t>
            </a:r>
            <a:r>
              <a:rPr lang="en-US" altLang="ko-KR" sz="1600" b="1" dirty="0" err="1"/>
              <a:t>Spss</a:t>
            </a:r>
            <a:r>
              <a:rPr lang="en-US" altLang="ko-KR" sz="1600" b="1" dirty="0"/>
              <a:t>, Minitab, Stata </a:t>
            </a:r>
            <a:r>
              <a:rPr lang="ko-KR" altLang="en-US" sz="1600" b="1" dirty="0"/>
              <a:t>등 </a:t>
            </a:r>
            <a:endParaRPr lang="en-US" altLang="ko-KR" sz="1600" b="1" dirty="0"/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1600" b="1" dirty="0"/>
              <a:t>통계기능 뿐만 아니라 일반적인 프로그래밍이 가능 </a:t>
            </a:r>
            <a:r>
              <a:rPr lang="en-US" altLang="ko-KR" sz="1600" b="1" dirty="0"/>
              <a:t>ex) </a:t>
            </a:r>
            <a:r>
              <a:rPr lang="ko-KR" altLang="en-US" sz="1600" b="1" dirty="0"/>
              <a:t>데이터 </a:t>
            </a:r>
            <a:r>
              <a:rPr lang="ko-KR" altLang="en-US" sz="1600" b="1" dirty="0" err="1"/>
              <a:t>마이닝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웹크롤링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빅데이터</a:t>
            </a:r>
            <a:r>
              <a:rPr lang="ko-KR" altLang="en-US" sz="1600" b="1" dirty="0"/>
              <a:t> 분석</a:t>
            </a:r>
            <a:r>
              <a:rPr lang="en-US" altLang="ko-KR" sz="1600" b="1" dirty="0"/>
              <a:t>(Topic Modeling)</a:t>
            </a:r>
            <a:r>
              <a:rPr lang="ko-KR" altLang="en-US" sz="1600" b="1" dirty="0"/>
              <a:t> 등 </a:t>
            </a:r>
            <a:endParaRPr lang="en-US" altLang="ko-KR" sz="1600" b="1" dirty="0"/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1600" b="1" dirty="0"/>
              <a:t>단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전문적인 </a:t>
            </a:r>
            <a:r>
              <a:rPr lang="ko-KR" altLang="en-US" sz="1600" b="1" dirty="0" err="1"/>
              <a:t>딥러닝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빅데이터</a:t>
            </a:r>
            <a:r>
              <a:rPr lang="ko-KR" altLang="en-US" sz="1600" b="1" dirty="0"/>
              <a:t> 분석은 </a:t>
            </a:r>
            <a:r>
              <a:rPr lang="en-US" altLang="ko-KR" sz="1600" b="1" dirty="0"/>
              <a:t>Python</a:t>
            </a:r>
            <a:r>
              <a:rPr lang="ko-KR" altLang="en-US" sz="1600" b="1" dirty="0"/>
              <a:t>을 </a:t>
            </a:r>
            <a:r>
              <a:rPr lang="ko-KR" altLang="en-US" sz="1600" b="1" dirty="0" err="1"/>
              <a:t>사용하는게</a:t>
            </a:r>
            <a:r>
              <a:rPr lang="ko-KR" altLang="en-US" sz="1600" b="1" dirty="0"/>
              <a:t> 효과적 </a:t>
            </a:r>
            <a:endParaRPr lang="en-US" altLang="ko-KR" sz="1600" b="1" dirty="0"/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1600" b="1" dirty="0" err="1"/>
              <a:t>오픈소스</a:t>
            </a:r>
            <a:r>
              <a:rPr lang="ko-KR" altLang="en-US" sz="1600" b="1" dirty="0"/>
              <a:t> 소프트웨어임으로 사용자들이 </a:t>
            </a:r>
            <a:r>
              <a:rPr lang="en-US" altLang="ko-KR" sz="1600" b="1" dirty="0" err="1"/>
              <a:t>Github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등에서 수많은 함수를 공유하고 있음</a:t>
            </a:r>
            <a:endParaRPr lang="en-US" altLang="ko-KR" sz="1600" b="1" dirty="0"/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1600" b="1" dirty="0"/>
              <a:t>데이터 분석 또는 시각화가 목적이라면 </a:t>
            </a:r>
            <a:r>
              <a:rPr lang="en-US" altLang="ko-KR" sz="1600" b="1" dirty="0"/>
              <a:t>R</a:t>
            </a:r>
            <a:r>
              <a:rPr lang="ko-KR" altLang="en-US" sz="1600" b="1" dirty="0"/>
              <a:t>언어를</a:t>
            </a:r>
            <a:r>
              <a:rPr lang="en-US" altLang="ko-KR" sz="1600" b="1" dirty="0"/>
              <a:t>, </a:t>
            </a:r>
            <a:r>
              <a:rPr lang="ko-KR" altLang="en-US" sz="1600" b="1" dirty="0" err="1" smtClean="0"/>
              <a:t>분석모형을</a:t>
            </a:r>
            <a:r>
              <a:rPr lang="ko-KR" altLang="en-US" sz="1600" b="1" dirty="0" smtClean="0"/>
              <a:t> 설계하고 대량의 데이터를 활용한 전문적인 분석을 </a:t>
            </a:r>
            <a:r>
              <a:rPr lang="ko-KR" altLang="en-US" sz="1600" b="1" dirty="0"/>
              <a:t>원할 경우 </a:t>
            </a:r>
            <a:r>
              <a:rPr lang="en-US" altLang="ko-KR" sz="1600" b="1" dirty="0"/>
              <a:t>Python</a:t>
            </a:r>
            <a:r>
              <a:rPr lang="ko-KR" altLang="en-US" sz="1600" b="1" dirty="0"/>
              <a:t>을 사용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91205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1. R</a:t>
            </a:r>
            <a:r>
              <a:rPr lang="ko-KR" altLang="en-US" sz="3600" b="1" dirty="0"/>
              <a:t>의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특징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260640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lt"/>
                <a:ea typeface="나눔스퀘어" panose="020B0600000101010101" pitchFamily="50" charset="-127"/>
              </a:rPr>
              <a:t>R </a:t>
            </a:r>
            <a:r>
              <a:rPr lang="ko-KR" altLang="en-US" sz="3600" b="1" dirty="0" smtClean="0">
                <a:latin typeface="+mj-lt"/>
                <a:ea typeface="나눔스퀘어" panose="020B0600000101010101" pitchFamily="50" charset="-127"/>
              </a:rPr>
              <a:t>언어</a:t>
            </a:r>
            <a:r>
              <a:rPr lang="en-US" altLang="ko-KR" sz="3600" b="1" dirty="0" smtClean="0">
                <a:latin typeface="+mj-lt"/>
                <a:ea typeface="나눔스퀘어" panose="020B0600000101010101" pitchFamily="50" charset="-127"/>
              </a:rPr>
              <a:t>(</a:t>
            </a:r>
            <a:r>
              <a:rPr lang="ko-KR" altLang="en-US" sz="3600" b="1" dirty="0" smtClean="0">
                <a:latin typeface="+mj-lt"/>
                <a:ea typeface="나눔스퀘어" panose="020B0600000101010101" pitchFamily="50" charset="-127"/>
              </a:rPr>
              <a:t>요약</a:t>
            </a:r>
            <a:r>
              <a:rPr lang="en-US" altLang="ko-KR" sz="3600" b="1" dirty="0" smtClean="0">
                <a:latin typeface="+mj-lt"/>
                <a:ea typeface="나눔스퀘어" panose="020B0600000101010101" pitchFamily="50" charset="-127"/>
              </a:rPr>
              <a:t>)</a:t>
            </a:r>
            <a:endParaRPr lang="en-US" altLang="ko-KR" sz="36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994894"/>
            <a:ext cx="9478877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800" b="1" dirty="0" smtClean="0">
                <a:latin typeface="+mj-lt"/>
                <a:ea typeface="나눔스퀘어" panose="020B0600000101010101" pitchFamily="50" charset="-127"/>
              </a:rPr>
              <a:t>데이터 분석을 위한 프로그래밍 언어 </a:t>
            </a:r>
            <a:endParaRPr lang="en-US" altLang="ko-KR" sz="28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800" b="1" dirty="0" smtClean="0">
                <a:latin typeface="+mj-lt"/>
                <a:ea typeface="나눔스퀘어" panose="020B0600000101010101" pitchFamily="50" charset="-127"/>
              </a:rPr>
              <a:t>상용프로그램을 대체하기 위한 무료 통계 분석 프로그램</a:t>
            </a:r>
            <a:endParaRPr lang="en-US" altLang="ko-KR" sz="28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800" b="1" dirty="0" smtClean="0">
                <a:latin typeface="+mj-lt"/>
                <a:ea typeface="나눔스퀘어" panose="020B0600000101010101" pitchFamily="50" charset="-127"/>
              </a:rPr>
              <a:t>데이터 </a:t>
            </a:r>
            <a:r>
              <a:rPr lang="ko-KR" altLang="en-US" sz="2800" b="1" dirty="0" err="1" smtClean="0">
                <a:latin typeface="+mj-lt"/>
                <a:ea typeface="나눔스퀘어" panose="020B0600000101010101" pitchFamily="50" charset="-127"/>
              </a:rPr>
              <a:t>마이닝</a:t>
            </a:r>
            <a:r>
              <a:rPr lang="ko-KR" altLang="en-US" sz="2800" b="1" dirty="0" smtClean="0">
                <a:latin typeface="+mj-lt"/>
                <a:ea typeface="나눔스퀘어" panose="020B0600000101010101" pitchFamily="50" charset="-127"/>
              </a:rPr>
              <a:t> 분석에 활용되기도 함 </a:t>
            </a:r>
            <a:endParaRPr lang="en-US" altLang="ko-KR" sz="28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699248" y="4552447"/>
            <a:ext cx="10425952" cy="1474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C, </a:t>
            </a:r>
            <a:r>
              <a:rPr lang="ko-KR" altLang="en-US" sz="3200" b="1" dirty="0" smtClean="0">
                <a:latin typeface="+mj-lt"/>
                <a:ea typeface="나눔스퀘어" panose="020B0600000101010101" pitchFamily="50" charset="-127"/>
              </a:rPr>
              <a:t>자바</a:t>
            </a:r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, </a:t>
            </a:r>
            <a:r>
              <a:rPr lang="ko-KR" altLang="en-US" sz="3200" b="1" dirty="0" err="1" smtClean="0">
                <a:latin typeface="+mj-lt"/>
                <a:ea typeface="나눔스퀘어" panose="020B0600000101010101" pitchFamily="50" charset="-127"/>
              </a:rPr>
              <a:t>파이썬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3200" b="1" dirty="0" smtClean="0">
                <a:latin typeface="+mj-lt"/>
                <a:ea typeface="나눔스퀘어" panose="020B0600000101010101" pitchFamily="50" charset="-127"/>
              </a:rPr>
              <a:t>등의 프로그래밍 언어와 달리 </a:t>
            </a:r>
            <a:endParaRPr lang="en-US" altLang="ko-KR" sz="3200" b="1" dirty="0">
              <a:latin typeface="+mj-lt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+mj-lt"/>
                <a:ea typeface="나눔스퀘어" panose="020B0600000101010101" pitchFamily="50" charset="-127"/>
              </a:rPr>
              <a:t>통계 분석에 특화됨</a:t>
            </a:r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!</a:t>
            </a:r>
            <a:r>
              <a:rPr lang="ko-KR" altLang="en-US" sz="3200" b="1" dirty="0" smtClean="0">
                <a:latin typeface="+mj-lt"/>
                <a:ea typeface="나눔스퀘어" panose="020B0600000101010101" pitchFamily="50" charset="-127"/>
              </a:rPr>
              <a:t> </a:t>
            </a:r>
            <a:endParaRPr lang="en-US" altLang="ko-KR" sz="3200" b="1" dirty="0"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2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1. R</a:t>
            </a:r>
            <a:r>
              <a:rPr lang="ko-KR" altLang="en-US" sz="3600" b="1" dirty="0"/>
              <a:t>의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특징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6189" y="1265311"/>
            <a:ext cx="5988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000" b="1" dirty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을 사용하는 </a:t>
            </a:r>
            <a:r>
              <a:rPr lang="ko-KR" altLang="en-US" sz="40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이유</a:t>
            </a:r>
            <a:r>
              <a:rPr lang="en-US" altLang="ko-KR" sz="40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?</a:t>
            </a:r>
            <a:endParaRPr lang="ko-KR" altLang="en-US" sz="4000" b="1" dirty="0">
              <a:solidFill>
                <a:srgbClr val="240202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981" y="1942288"/>
            <a:ext cx="11331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000" b="1" dirty="0" err="1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재현성</a:t>
            </a:r>
            <a:r>
              <a:rPr lang="en-US" altLang="ko-KR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재현가능성</a:t>
            </a: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Reproducibility </a:t>
            </a: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)</a:t>
            </a:r>
            <a:endParaRPr lang="en-US" altLang="ko-KR" sz="2000" b="1" dirty="0">
              <a:solidFill>
                <a:srgbClr val="240202"/>
              </a:solidFill>
              <a:latin typeface="+mj-lt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Script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를 이용하여 이전에 </a:t>
            </a:r>
            <a:r>
              <a:rPr lang="ko-KR" altLang="en-US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했던 분석을 다시 재현할 수 있는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것</a:t>
            </a:r>
            <a:endParaRPr lang="en-US" altLang="ko-KR" sz="2000" b="1" dirty="0" smtClean="0">
              <a:solidFill>
                <a:srgbClr val="240202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자동화</a:t>
            </a: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(Automation)</a:t>
            </a:r>
            <a:endParaRPr lang="en-US" altLang="ko-KR" sz="2000" b="1" dirty="0">
              <a:solidFill>
                <a:srgbClr val="240202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데이터가 </a:t>
            </a:r>
            <a:r>
              <a:rPr lang="ko-KR" altLang="en-US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변하거나 무엇인가 잘 못 되었을 경우 분석을 다시 신속하게 할 수 있는 것</a:t>
            </a:r>
            <a:endParaRPr lang="en-US" altLang="ko-KR" sz="2000" b="1" dirty="0">
              <a:solidFill>
                <a:srgbClr val="240202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소통</a:t>
            </a: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(Communication)</a:t>
            </a:r>
            <a:endParaRPr lang="en-US" altLang="ko-KR" sz="2000" b="1" dirty="0">
              <a:solidFill>
                <a:srgbClr val="240202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프로그래밍 </a:t>
            </a:r>
            <a:r>
              <a:rPr lang="ko-KR" altLang="en-US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코드는 텍스트이기 때문에</a:t>
            </a:r>
            <a:r>
              <a:rPr lang="en-US" altLang="ko-KR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이미 시중에 나와 있는 여러 </a:t>
            </a:r>
            <a:r>
              <a:rPr lang="en-US" altLang="ko-KR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R</a:t>
            </a:r>
            <a:r>
              <a:rPr lang="ko-KR" altLang="en-US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과 관련된 책들은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물론</a:t>
            </a:r>
            <a:r>
              <a:rPr lang="en-US" altLang="ko-KR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,   </a:t>
            </a:r>
            <a:r>
              <a:rPr lang="en-US" altLang="ko-KR" sz="2000" b="1" dirty="0" err="1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Github</a:t>
            </a: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/ Stack </a:t>
            </a:r>
            <a:r>
              <a:rPr lang="en-US" altLang="ko-KR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overflow </a:t>
            </a:r>
            <a:r>
              <a:rPr lang="ko-KR" altLang="en-US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등을 통해서 다름 사람들과 교류하며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본인이 만든 코드에 대해 도움을 </a:t>
            </a:r>
            <a:r>
              <a:rPr lang="ko-KR" altLang="en-US" sz="2000" b="1" dirty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받을 수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있음</a:t>
            </a:r>
            <a:endParaRPr lang="en-US" altLang="ko-KR" sz="2000" b="1" dirty="0">
              <a:solidFill>
                <a:srgbClr val="240202"/>
              </a:solidFill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8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811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2. R</a:t>
            </a:r>
            <a:r>
              <a:rPr lang="ko-KR" altLang="en-US" sz="3600" b="1" dirty="0"/>
              <a:t>과 타 통계분석 패키지의 비교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051550"/>
            <a:ext cx="3886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R</a:t>
            </a:r>
            <a:r>
              <a:rPr lang="ko-KR" altLang="en-US" sz="3200" b="1" dirty="0" smtClean="0">
                <a:latin typeface="+mj-lt"/>
                <a:ea typeface="나눔스퀘어" panose="020B0600000101010101" pitchFamily="50" charset="-127"/>
              </a:rPr>
              <a:t>과 </a:t>
            </a:r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SPSS</a:t>
            </a:r>
            <a:r>
              <a:rPr lang="ko-KR" altLang="en-US" sz="3200" b="1" dirty="0" smtClean="0">
                <a:latin typeface="+mj-lt"/>
                <a:ea typeface="나눔스퀘어" panose="020B0600000101010101" pitchFamily="50" charset="-127"/>
              </a:rPr>
              <a:t>의 차이점 </a:t>
            </a:r>
            <a:endParaRPr lang="en-US" altLang="ko-KR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758928"/>
            <a:ext cx="9610323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R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의 강점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(vs SPSS)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 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- R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은 시각화에 강점 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/ SPSS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는 시각화에 취약함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(ex: </a:t>
            </a:r>
            <a:r>
              <a:rPr lang="en-US" altLang="ko-KR" sz="2000" b="1" dirty="0" err="1" smtClean="0">
                <a:latin typeface="+mj-lt"/>
                <a:ea typeface="나눔스퀘어" panose="020B0600000101010101" pitchFamily="50" charset="-127"/>
              </a:rPr>
              <a:t>spss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는 그림이 세련되지 않음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- R</a:t>
            </a:r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은 통계 분석의 모든 기능이 가능함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/ SPSS</a:t>
            </a:r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는 제공된 기능에 한해 분석이 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가능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즉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, R</a:t>
            </a:r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은 유연성이 뛰어난 프로그래밍 언어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/ SPSS</a:t>
            </a:r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는 유연성이 제한된 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3961744"/>
            <a:ext cx="10471136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SPSS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의 강점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(vs R)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 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- SPSS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는 프로그래밍 언어를 몰라도 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click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을 통해 분석이 가능함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/ R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은 언어를 이해해야 함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- SPSS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는 통계 학습에 있어 빠르고 다양한 분석을 손쉽게 분석할 수 있음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/ R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은 분석 별 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  함수나 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Code, 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패키지를 인지하고 있어야 함 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즉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, SPSS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는 통계 학습 및 데이터 분석에 있어 편의성이 띄어난 프로그램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/ R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은 까다로움 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848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 R</a:t>
            </a:r>
            <a:r>
              <a:rPr lang="ko-KR" altLang="en-US" sz="3600" b="1" dirty="0"/>
              <a:t>과 타 통계분석 패키지의 비교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051550"/>
            <a:ext cx="2665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lt"/>
                <a:ea typeface="나눔스퀘어" panose="020B0600000101010101" pitchFamily="50" charset="-127"/>
              </a:rPr>
              <a:t>R</a:t>
            </a:r>
            <a:r>
              <a:rPr lang="ko-KR" altLang="en-US" sz="3600" b="1" dirty="0" smtClean="0">
                <a:latin typeface="+mj-lt"/>
                <a:ea typeface="나눔스퀘어" panose="020B0600000101010101" pitchFamily="50" charset="-127"/>
              </a:rPr>
              <a:t>과 </a:t>
            </a:r>
            <a:r>
              <a:rPr lang="en-US" altLang="ko-KR" sz="3600" b="1" dirty="0" smtClean="0">
                <a:latin typeface="+mj-lt"/>
                <a:ea typeface="나눔스퀘어" panose="020B0600000101010101" pitchFamily="50" charset="-127"/>
              </a:rPr>
              <a:t>Python</a:t>
            </a:r>
            <a:endParaRPr lang="en-US" altLang="ko-KR" sz="36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4213704"/>
            <a:ext cx="992983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데이터 분석으로 대중적으로 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R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과 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python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이 사용됨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데이터 분석을 하는데 있어 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R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과 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python 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중 어느 것이 우월하다고 단정지을 수 없음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다만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, python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은 프로그래밍을 배운 경험이 없는 경우 어렵게 느껴질 수  있음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사용자의 컴퓨터 환경이 다를 경우 의존 프로그래밍 언어를 설치하거나 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  윈도우 환경 변수를 직접 설정해야 하는 등 복잡한 면이 있음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(IT 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서비스 개발 강점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)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 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17" y="1939735"/>
            <a:ext cx="2415888" cy="1872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8" r="15626"/>
          <a:stretch/>
        </p:blipFill>
        <p:spPr>
          <a:xfrm>
            <a:off x="6966095" y="2071685"/>
            <a:ext cx="2277034" cy="1900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5234105" y="2698601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4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932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 R</a:t>
            </a:r>
            <a:r>
              <a:rPr lang="ko-KR" altLang="en-US" sz="3600" b="1" dirty="0"/>
              <a:t>과 타 통계분석 패키지의 비교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7799" y="959491"/>
            <a:ext cx="5988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의 강점 </a:t>
            </a:r>
            <a:endParaRPr lang="ko-KR" altLang="en-US" sz="4400" b="1" dirty="0">
              <a:solidFill>
                <a:srgbClr val="240202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3" y="2940893"/>
            <a:ext cx="3971156" cy="377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9532" y="2233007"/>
            <a:ext cx="4845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상관행렬 </a:t>
            </a:r>
            <a:r>
              <a:rPr lang="ko-KR" altLang="en-US" sz="2000" b="1" dirty="0" err="1">
                <a:latin typeface="+mj-lt"/>
                <a:ea typeface="나눔스퀘어" panose="020B0600000101010101" pitchFamily="50" charset="-127"/>
              </a:rPr>
              <a:t>히트맵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  <a:p>
            <a:r>
              <a:rPr lang="en-US" altLang="ko-KR" sz="2000" b="1" dirty="0">
                <a:latin typeface="+mj-lt"/>
              </a:rPr>
              <a:t>(Correlation Matrix </a:t>
            </a:r>
            <a:r>
              <a:rPr lang="en-US" altLang="ko-KR" sz="2000" b="1" dirty="0" err="1">
                <a:latin typeface="+mj-lt"/>
              </a:rPr>
              <a:t>Heatmap</a:t>
            </a:r>
            <a:r>
              <a:rPr lang="en-US" altLang="ko-KR" sz="2000" b="1" dirty="0">
                <a:latin typeface="+mj-lt"/>
              </a:rPr>
              <a:t>)</a:t>
            </a:r>
            <a:endParaRPr lang="ko-KR" altLang="en-US" sz="2000" b="1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8" name="Picture 2" descr="ìì¬ê²°ì 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72" y="3253154"/>
            <a:ext cx="4114231" cy="33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35591" y="2234796"/>
            <a:ext cx="3082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의사결정나무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(Decision Tree)</a:t>
            </a:r>
            <a:endParaRPr lang="ko-KR" altLang="en-US" sz="2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8946" y="1451789"/>
            <a:ext cx="10318344" cy="72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데이터 분석에 있어서 </a:t>
            </a: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R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은</a:t>
            </a:r>
            <a:r>
              <a:rPr lang="en-US" altLang="ko-KR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rgbClr val="240202"/>
                </a:solidFill>
                <a:latin typeface="+mj-lt"/>
                <a:ea typeface="나눔스퀘어" panose="020B0600000101010101" pitchFamily="50" charset="-127"/>
              </a:rPr>
              <a:t>시각화에 강점을 나타냄 </a:t>
            </a:r>
            <a:endParaRPr lang="en-US" altLang="ko-KR" sz="2000" b="1" dirty="0">
              <a:solidFill>
                <a:srgbClr val="240202"/>
              </a:solidFill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5383" y="1066525"/>
            <a:ext cx="5988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의 강점</a:t>
            </a:r>
            <a:endParaRPr lang="ko-KR" altLang="en-US" sz="4400" b="1" dirty="0">
              <a:solidFill>
                <a:srgbClr val="240202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4304" y="1946846"/>
            <a:ext cx="228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스타차트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Star Chart)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9312" y="2048508"/>
            <a:ext cx="3082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산포도</a:t>
            </a:r>
            <a:endParaRPr lang="en-US" altLang="ko-KR" sz="2000" b="1" dirty="0" smtClean="0">
              <a:latin typeface="+mj-lt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Degree of Scattering)</a:t>
            </a:r>
            <a:endParaRPr lang="ko-KR" altLang="en-US" sz="2000" b="1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8" name="Picture 2" descr="R 스타차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75" y="2978153"/>
            <a:ext cx="3733119" cy="373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 차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084" y="2978153"/>
            <a:ext cx="5069140" cy="364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9085" y="118453"/>
            <a:ext cx="848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 R</a:t>
            </a:r>
            <a:r>
              <a:rPr lang="ko-KR" altLang="en-US" sz="3600" b="1" dirty="0"/>
              <a:t>과 타 통계분석 패키지의 비교</a:t>
            </a:r>
          </a:p>
        </p:txBody>
      </p:sp>
    </p:spTree>
    <p:extLst>
      <p:ext uri="{BB962C8B-B14F-4D97-AF65-F5344CB8AC3E}">
        <p14:creationId xmlns:p14="http://schemas.microsoft.com/office/powerpoint/2010/main" val="20390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7799" y="1062262"/>
            <a:ext cx="5988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의 강점 </a:t>
            </a:r>
            <a:endParaRPr lang="ko-KR" altLang="en-US" sz="4400" b="1" dirty="0">
              <a:solidFill>
                <a:srgbClr val="240202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063" y="1860171"/>
            <a:ext cx="3760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+mj-lt"/>
                <a:ea typeface="나눔스퀘어" panose="020B0600000101010101" pitchFamily="50" charset="-127"/>
              </a:rPr>
              <a:t>소셜</a:t>
            </a:r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 네트워크분석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(Social Network Analysis)</a:t>
            </a:r>
            <a:endParaRPr lang="ko-KR" altLang="en-US" sz="2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0540" y="1962579"/>
            <a:ext cx="3082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지도 </a:t>
            </a:r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시각화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(GIS)</a:t>
            </a:r>
            <a:endParaRPr lang="ko-KR" altLang="en-US" sz="2000" b="1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8" name="Picture 2" descr="sna ë¶ì 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73" y="2669063"/>
            <a:ext cx="3759313" cy="36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 ì§ëìê°í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3"/>
          <a:stretch/>
        </p:blipFill>
        <p:spPr bwMode="auto">
          <a:xfrm>
            <a:off x="5570015" y="2701842"/>
            <a:ext cx="5414226" cy="35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9085" y="118453"/>
            <a:ext cx="848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 R</a:t>
            </a:r>
            <a:r>
              <a:rPr lang="ko-KR" altLang="en-US" sz="3600" b="1" dirty="0"/>
              <a:t>과 타 통계분석 패키지의 비교</a:t>
            </a:r>
          </a:p>
        </p:txBody>
      </p:sp>
    </p:spTree>
    <p:extLst>
      <p:ext uri="{BB962C8B-B14F-4D97-AF65-F5344CB8AC3E}">
        <p14:creationId xmlns:p14="http://schemas.microsoft.com/office/powerpoint/2010/main" val="15639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8821" y="1104774"/>
            <a:ext cx="5988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 smtClean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의 강점 </a:t>
            </a:r>
            <a:endParaRPr lang="ko-KR" altLang="en-US" sz="4400" b="1" dirty="0">
              <a:solidFill>
                <a:srgbClr val="240202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168" y="2012569"/>
            <a:ext cx="485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j-lt"/>
                <a:ea typeface="나눔스퀘어" panose="020B0600000101010101" pitchFamily="50" charset="-127"/>
              </a:rPr>
              <a:t>워드클라우드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(Word Cloud)</a:t>
            </a:r>
            <a:endParaRPr lang="ko-KR" altLang="en-US" sz="2000" b="1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/>
          <a:stretch/>
        </p:blipFill>
        <p:spPr>
          <a:xfrm>
            <a:off x="663388" y="2551033"/>
            <a:ext cx="5099751" cy="3719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3401" y="2012569"/>
            <a:ext cx="485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lt"/>
                <a:ea typeface="나눔스퀘어" panose="020B0600000101010101" pitchFamily="50" charset="-127"/>
              </a:rPr>
              <a:t>텍스트 </a:t>
            </a:r>
            <a:r>
              <a:rPr lang="ko-KR" altLang="en-US" sz="2000" b="1" dirty="0" err="1" smtClean="0">
                <a:latin typeface="+mj-lt"/>
                <a:ea typeface="나눔스퀘어" panose="020B0600000101010101" pitchFamily="50" charset="-127"/>
              </a:rPr>
              <a:t>마이닝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(Text-Mining)</a:t>
            </a:r>
            <a:endParaRPr lang="ko-KR" altLang="en-US" sz="2000" b="1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59" y="2551033"/>
            <a:ext cx="4303059" cy="383183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048982" y="5975196"/>
            <a:ext cx="2650603" cy="590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66744" y="3876643"/>
            <a:ext cx="1099595" cy="787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9085" y="118453"/>
            <a:ext cx="848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 R</a:t>
            </a:r>
            <a:r>
              <a:rPr lang="ko-KR" altLang="en-US" sz="3600" b="1" dirty="0"/>
              <a:t>과 타 통계분석 패키지의 비교</a:t>
            </a:r>
          </a:p>
        </p:txBody>
      </p:sp>
    </p:spTree>
    <p:extLst>
      <p:ext uri="{BB962C8B-B14F-4D97-AF65-F5344CB8AC3E}">
        <p14:creationId xmlns:p14="http://schemas.microsoft.com/office/powerpoint/2010/main" val="33827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051550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</a:t>
            </a:r>
            <a:r>
              <a:rPr lang="ko-KR" altLang="en-US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및 설치</a:t>
            </a:r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6100" y="1903846"/>
            <a:ext cx="5950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- R </a:t>
            </a:r>
            <a:r>
              <a:rPr lang="ko-KR" altLang="en-US" sz="2400" dirty="0" smtClean="0"/>
              <a:t>다운로드 https</a:t>
            </a:r>
            <a:r>
              <a:rPr lang="ko-KR" altLang="en-US" sz="2400" dirty="0"/>
              <a:t>://www.r-project.org</a:t>
            </a:r>
            <a:r>
              <a:rPr lang="ko-KR" altLang="en-US" sz="2400" dirty="0" smtClean="0"/>
              <a:t>/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34510"/>
          <a:stretch/>
        </p:blipFill>
        <p:spPr>
          <a:xfrm>
            <a:off x="256100" y="2584989"/>
            <a:ext cx="6798756" cy="187046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169400" y="4668179"/>
            <a:ext cx="7556436" cy="1909482"/>
            <a:chOff x="3222496" y="4737073"/>
            <a:chExt cx="8373667" cy="190948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49185" t="6170" b="4208"/>
            <a:stretch/>
          </p:blipFill>
          <p:spPr>
            <a:xfrm>
              <a:off x="6006353" y="4737073"/>
              <a:ext cx="5589810" cy="190948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t="6170" r="75671" b="4208"/>
            <a:stretch/>
          </p:blipFill>
          <p:spPr>
            <a:xfrm>
              <a:off x="3222496" y="4737073"/>
              <a:ext cx="2676281" cy="1909482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4276164" y="3935494"/>
            <a:ext cx="815789" cy="28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11437" y="3935494"/>
            <a:ext cx="627619" cy="28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91985" y="2365511"/>
            <a:ext cx="21250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2</a:t>
            </a:r>
            <a:r>
              <a:rPr lang="ko-KR" altLang="en-US" sz="2800" dirty="0" smtClean="0"/>
              <a:t>개 중 하나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14" name="직선 화살표 연결선 13"/>
          <p:cNvCxnSpPr>
            <a:stCxn id="13" idx="2"/>
            <a:endCxn id="11" idx="0"/>
          </p:cNvCxnSpPr>
          <p:nvPr/>
        </p:nvCxnSpPr>
        <p:spPr>
          <a:xfrm flipH="1">
            <a:off x="4684059" y="3319618"/>
            <a:ext cx="4670428" cy="615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3" idx="2"/>
          </p:cNvCxnSpPr>
          <p:nvPr/>
        </p:nvCxnSpPr>
        <p:spPr>
          <a:xfrm flipH="1">
            <a:off x="6525247" y="3319618"/>
            <a:ext cx="2829240" cy="615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08992" y="5313800"/>
            <a:ext cx="2922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/>
              <a:t>5</a:t>
            </a:r>
            <a:r>
              <a:rPr lang="ko-KR" altLang="en-US" sz="2400" dirty="0" smtClean="0"/>
              <a:t>개의 링크 중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하나 </a:t>
            </a:r>
            <a:r>
              <a:rPr lang="en-US" altLang="ko-KR" sz="2400" dirty="0" smtClean="0"/>
              <a:t>Click</a:t>
            </a:r>
            <a:endParaRPr lang="ko-KR" altLang="en-US" sz="2400" dirty="0"/>
          </a:p>
        </p:txBody>
      </p:sp>
      <p:sp>
        <p:nvSpPr>
          <p:cNvPr id="17" name="오른쪽 화살표 16"/>
          <p:cNvSpPr/>
          <p:nvPr/>
        </p:nvSpPr>
        <p:spPr>
          <a:xfrm>
            <a:off x="3286532" y="5515170"/>
            <a:ext cx="673165" cy="42825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4" y="1408134"/>
            <a:ext cx="1105968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 dirty="0" smtClean="0"/>
              <a:t>텍스트 </a:t>
            </a:r>
            <a:r>
              <a:rPr lang="ko-KR" altLang="en-US" sz="2000" b="1" dirty="0" err="1" smtClean="0"/>
              <a:t>마이닝의</a:t>
            </a:r>
            <a:r>
              <a:rPr lang="ko-KR" altLang="en-US" sz="2000" b="1" dirty="0" smtClean="0"/>
              <a:t> 목적</a:t>
            </a:r>
            <a:endParaRPr lang="en-US" altLang="ko-KR" sz="20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글</a:t>
            </a:r>
            <a:r>
              <a:rPr lang="en-US" altLang="ko-KR" sz="2000" b="1" dirty="0" smtClean="0"/>
              <a:t>(Text)</a:t>
            </a:r>
            <a:r>
              <a:rPr lang="ko-KR" altLang="en-US" sz="2000" b="1" dirty="0" smtClean="0"/>
              <a:t>에는 사람의 생각이 담겨 있으며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사람의 생각을 기록한 데이터를 </a:t>
            </a:r>
            <a:r>
              <a:rPr lang="en-US" altLang="ko-KR" sz="2000" b="1" dirty="0" smtClean="0"/>
              <a:t>text</a:t>
            </a:r>
            <a:r>
              <a:rPr lang="ko-KR" altLang="en-US" sz="2000" b="1" dirty="0" smtClean="0"/>
              <a:t>라고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할 수 있음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000" b="1" dirty="0" smtClean="0"/>
              <a:t> 1) </a:t>
            </a:r>
            <a:r>
              <a:rPr lang="ko-KR" altLang="en-US" sz="2000" b="1" dirty="0" smtClean="0"/>
              <a:t>사람의 생각 </a:t>
            </a:r>
            <a:r>
              <a:rPr lang="ko-KR" altLang="en-US" sz="2000" b="1" dirty="0">
                <a:latin typeface="맑은 고딕" panose="020B0503020000020004" pitchFamily="50" charset="-127"/>
              </a:rPr>
              <a:t>→ </a:t>
            </a:r>
            <a:r>
              <a:rPr lang="en-US" altLang="ko-KR" sz="2000" b="1" dirty="0" smtClean="0"/>
              <a:t>2) </a:t>
            </a:r>
            <a:r>
              <a:rPr lang="ko-KR" altLang="en-US" sz="2000" b="1" dirty="0" smtClean="0"/>
              <a:t>사람의 생각이 </a:t>
            </a:r>
            <a:r>
              <a:rPr lang="en-US" altLang="ko-KR" sz="2000" b="1" dirty="0" smtClean="0"/>
              <a:t>text</a:t>
            </a:r>
            <a:r>
              <a:rPr lang="ko-KR" altLang="en-US" sz="2000" b="1" dirty="0" smtClean="0"/>
              <a:t>로</a:t>
            </a:r>
            <a:r>
              <a:rPr lang="en-US" altLang="ko-KR" sz="2000" b="1" dirty="0" smtClean="0"/>
              <a:t> </a:t>
            </a:r>
            <a:r>
              <a:rPr lang="ko-KR" altLang="en-US" sz="2000" b="1" dirty="0">
                <a:latin typeface="맑은 고딕" panose="020B0503020000020004" pitchFamily="50" charset="-127"/>
              </a:rPr>
              <a:t>→ </a:t>
            </a:r>
            <a:r>
              <a:rPr lang="en-US" altLang="ko-KR" sz="2000" b="1" dirty="0" smtClean="0"/>
              <a:t>3) text</a:t>
            </a:r>
            <a:r>
              <a:rPr lang="ko-KR" altLang="en-US" sz="2000" b="1" dirty="0" smtClean="0"/>
              <a:t>가 데이터로</a:t>
            </a:r>
            <a:endParaRPr lang="en-US" altLang="ko-KR" sz="20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이러한 텍스트 데이터가 쌓이게 되면 가공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요약 등 분석하기 전 까지 </a:t>
            </a:r>
            <a:r>
              <a:rPr lang="en-US" altLang="ko-KR" sz="2000" b="1" dirty="0" smtClean="0"/>
              <a:t>insight</a:t>
            </a:r>
            <a:r>
              <a:rPr lang="ko-KR" altLang="en-US" sz="2000" b="1" dirty="0" smtClean="0"/>
              <a:t>를 알기에는 어려움이 따름</a:t>
            </a:r>
            <a:endParaRPr lang="en-US" altLang="ko-KR" sz="20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사람이 직접 분석하는 것은 시간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노동력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주관적 판단으로 인한 </a:t>
            </a:r>
            <a:r>
              <a:rPr lang="en-US" altLang="ko-KR" sz="2000" b="1" dirty="0" smtClean="0"/>
              <a:t>bias</a:t>
            </a:r>
            <a:r>
              <a:rPr lang="ko-KR" altLang="en-US" sz="2000" b="1" dirty="0" smtClean="0"/>
              <a:t>의</a:t>
            </a:r>
            <a:r>
              <a:rPr lang="en-US" altLang="ko-KR" sz="2000" b="1" dirty="0" smtClean="0"/>
              <a:t> risk </a:t>
            </a:r>
            <a:r>
              <a:rPr lang="ko-KR" altLang="en-US" sz="2000" b="1" dirty="0" smtClean="0"/>
              <a:t>문제로 신뢰성에 의문이 제기되기도 함</a:t>
            </a:r>
            <a:r>
              <a:rPr lang="en-US" altLang="ko-KR" sz="2000" b="1" dirty="0"/>
              <a:t> </a:t>
            </a:r>
            <a:r>
              <a:rPr lang="ko-KR" altLang="en-US" sz="2000" b="1" dirty="0">
                <a:latin typeface="맑은 고딕" panose="020B0503020000020004" pitchFamily="50" charset="-127"/>
              </a:rPr>
              <a:t>→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반대로 텍스트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마이닝의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기술적 한계로 아직까지는 사람이 직접 해야 신뢰성 있는 분석이라 여기는 경우도 있음 </a:t>
            </a:r>
            <a:r>
              <a:rPr lang="ko-KR" altLang="en-US" sz="2000" b="1" dirty="0">
                <a:latin typeface="맑은 고딕" panose="020B0503020000020004" pitchFamily="50" charset="-127"/>
              </a:rPr>
              <a:t>→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smtClean="0"/>
              <a:t>실제 논문심사 </a:t>
            </a:r>
            <a:r>
              <a:rPr lang="en-US" altLang="ko-KR" sz="2000" b="1" dirty="0" smtClean="0"/>
              <a:t>review </a:t>
            </a:r>
            <a:r>
              <a:rPr lang="ko-KR" altLang="en-US" sz="2000" b="1" dirty="0" smtClean="0"/>
              <a:t>내용  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방대한 텍스트 데이터를 분석하여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추세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요약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관계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등을 살펴봄으로써 시간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노동력을 효과적으로 사용하고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확률적 근거에 기반한 텍스트 분류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요약을 통해 동향을 파악하는데 목적이 있음 </a:t>
            </a:r>
            <a:r>
              <a:rPr lang="en-US" altLang="ko-KR" sz="2000" b="1" dirty="0" smtClean="0"/>
              <a:t> 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8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051550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</a:t>
            </a:r>
            <a:r>
              <a:rPr lang="ko-KR" altLang="en-US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및 설치</a:t>
            </a:r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1" y="3764232"/>
            <a:ext cx="10048875" cy="990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105667" y="4279654"/>
            <a:ext cx="2626659" cy="537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356494" y="3263691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418996" y="3760333"/>
            <a:ext cx="0" cy="49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493"/>
          <a:stretch/>
        </p:blipFill>
        <p:spPr>
          <a:xfrm>
            <a:off x="491863" y="1942538"/>
            <a:ext cx="6098802" cy="1704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369513" y="2802026"/>
            <a:ext cx="4442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/>
              <a:t>운영체제에 맞는 링크 </a:t>
            </a:r>
            <a:r>
              <a:rPr lang="en-US" altLang="ko-KR" sz="2400" dirty="0" smtClean="0"/>
              <a:t>Click</a:t>
            </a:r>
            <a:endParaRPr lang="ko-KR" altLang="en-US" sz="2400" dirty="0"/>
          </a:p>
        </p:txBody>
      </p:sp>
      <p:sp>
        <p:nvSpPr>
          <p:cNvPr id="12" name="오른쪽 화살표 11"/>
          <p:cNvSpPr/>
          <p:nvPr/>
        </p:nvSpPr>
        <p:spPr>
          <a:xfrm flipH="1">
            <a:off x="3801241" y="2852941"/>
            <a:ext cx="463142" cy="359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38" y="5036429"/>
            <a:ext cx="7890781" cy="16404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14605" y="5587734"/>
            <a:ext cx="4885304" cy="395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65612" y="5523651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5860873" y="5785261"/>
            <a:ext cx="8534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837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051550"/>
            <a:ext cx="518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</a:t>
            </a:r>
            <a:r>
              <a:rPr lang="ko-KR" altLang="en-US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및 설치</a:t>
            </a:r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068" y="1781108"/>
            <a:ext cx="105628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R Studio</a:t>
            </a:r>
            <a:r>
              <a:rPr lang="ko-KR" altLang="en-US" sz="2400" dirty="0" smtClean="0"/>
              <a:t>란</a:t>
            </a:r>
            <a:r>
              <a:rPr lang="en-US" altLang="ko-KR" sz="2400" dirty="0" smtClean="0"/>
              <a:t>?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/>
              <a:t>R</a:t>
            </a:r>
            <a:r>
              <a:rPr lang="ko-KR" altLang="en-US" sz="2000" dirty="0" smtClean="0"/>
              <a:t>을 편리하게 사용할 수 있도록 돕는 개발 환경 프로그램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* </a:t>
            </a:r>
            <a:r>
              <a:rPr lang="ko-KR" altLang="en-US" sz="2000" dirty="0" smtClean="0"/>
              <a:t>데이터 전처리 및 및 분석 데이터 확인에 편리함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설치 필요</a:t>
            </a:r>
            <a:r>
              <a:rPr lang="en-US" altLang="ko-KR" sz="2000" dirty="0" smtClean="0"/>
              <a:t>!)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6068" y="2941553"/>
            <a:ext cx="10562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R Studio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다운로드 </a:t>
            </a:r>
            <a:r>
              <a:rPr lang="en-US" altLang="ko-KR" sz="2400" dirty="0" smtClean="0"/>
              <a:t>https</a:t>
            </a:r>
            <a:r>
              <a:rPr lang="en-US" altLang="ko-KR" sz="2400" dirty="0"/>
              <a:t>://</a:t>
            </a:r>
            <a:r>
              <a:rPr lang="en-US" altLang="ko-KR" sz="2400" dirty="0" smtClean="0"/>
              <a:t>rstudio.com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2113" t="17952" r="11298" b="27065"/>
          <a:stretch/>
        </p:blipFill>
        <p:spPr>
          <a:xfrm>
            <a:off x="1756971" y="3486445"/>
            <a:ext cx="8982857" cy="32484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29280" y="4516307"/>
            <a:ext cx="1310640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1453" y="3598286"/>
            <a:ext cx="896498" cy="349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751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051550"/>
            <a:ext cx="518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</a:t>
            </a:r>
            <a:r>
              <a:rPr lang="ko-KR" altLang="en-US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및 설치</a:t>
            </a:r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69" y="1813383"/>
            <a:ext cx="5377202" cy="19593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76" y="2949388"/>
            <a:ext cx="4867835" cy="375621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7421" y="2819939"/>
            <a:ext cx="1917850" cy="600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76843" y="6320118"/>
            <a:ext cx="1917850" cy="385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0268" y="4165521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17" name="직선 화살표 연결선 16"/>
          <p:cNvCxnSpPr>
            <a:stCxn id="16" idx="0"/>
          </p:cNvCxnSpPr>
          <p:nvPr/>
        </p:nvCxnSpPr>
        <p:spPr>
          <a:xfrm flipV="1">
            <a:off x="1662770" y="3567953"/>
            <a:ext cx="4665" cy="597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388292" y="5170642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19" name="직선 화살표 연결선 18"/>
          <p:cNvCxnSpPr>
            <a:stCxn id="18" idx="2"/>
          </p:cNvCxnSpPr>
          <p:nvPr/>
        </p:nvCxnSpPr>
        <p:spPr>
          <a:xfrm>
            <a:off x="4450794" y="5693862"/>
            <a:ext cx="2726049" cy="845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041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396069" y="1051550"/>
            <a:ext cx="518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</a:t>
            </a:r>
            <a:r>
              <a:rPr lang="ko-KR" altLang="en-US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및 설치</a:t>
            </a:r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2021296"/>
            <a:ext cx="9585232" cy="343377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85213" y="4410369"/>
            <a:ext cx="2557233" cy="1044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90625" y="5914975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15" name="직선 화살표 연결선 14"/>
          <p:cNvCxnSpPr>
            <a:stCxn id="14" idx="0"/>
          </p:cNvCxnSpPr>
          <p:nvPr/>
        </p:nvCxnSpPr>
        <p:spPr>
          <a:xfrm flipH="1" flipV="1">
            <a:off x="2178424" y="5522259"/>
            <a:ext cx="974703" cy="392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805450" y="5439930"/>
            <a:ext cx="5629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* Commercial </a:t>
            </a:r>
            <a:r>
              <a:rPr lang="ko-KR" altLang="en-US" sz="1600" dirty="0" smtClean="0"/>
              <a:t>버전의 차이점은 문제발생 시 지원 가능 유무 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501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116572" y="1444208"/>
            <a:ext cx="10967398" cy="5320588"/>
            <a:chOff x="1000825" y="1277843"/>
            <a:chExt cx="10967398" cy="53205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b="5146"/>
            <a:stretch/>
          </p:blipFill>
          <p:spPr>
            <a:xfrm>
              <a:off x="1000825" y="1277843"/>
              <a:ext cx="9971976" cy="5320588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3345084" y="2974693"/>
              <a:ext cx="1539432" cy="55558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C00000"/>
                  </a:solidFill>
                </a:rPr>
                <a:t>Script </a:t>
              </a:r>
              <a:r>
                <a:rPr lang="ko-KR" altLang="en-US" sz="1600" dirty="0" smtClean="0">
                  <a:solidFill>
                    <a:srgbClr val="C00000"/>
                  </a:solidFill>
                </a:rPr>
                <a:t>창 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683170" y="5359939"/>
              <a:ext cx="1539432" cy="55558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C00000"/>
                  </a:solidFill>
                </a:rPr>
                <a:t>Console </a:t>
              </a:r>
              <a:r>
                <a:rPr lang="ko-KR" altLang="en-US" sz="1600" dirty="0" smtClean="0">
                  <a:solidFill>
                    <a:srgbClr val="C00000"/>
                  </a:solidFill>
                </a:rPr>
                <a:t>창 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9977378" y="2986267"/>
              <a:ext cx="1990845" cy="55558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C00000"/>
                  </a:solidFill>
                </a:rPr>
                <a:t>Environment </a:t>
              </a:r>
              <a:r>
                <a:rPr lang="ko-KR" altLang="en-US" sz="1600" dirty="0" smtClean="0">
                  <a:solidFill>
                    <a:srgbClr val="C00000"/>
                  </a:solidFill>
                </a:rPr>
                <a:t>창 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403221" y="4283493"/>
              <a:ext cx="1006997" cy="55558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C00000"/>
                  </a:solidFill>
                </a:rPr>
                <a:t>Files </a:t>
              </a:r>
              <a:r>
                <a:rPr lang="ko-KR" altLang="en-US" sz="1600" dirty="0" smtClean="0">
                  <a:solidFill>
                    <a:srgbClr val="C00000"/>
                  </a:solidFill>
                </a:rPr>
                <a:t>창 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91192" y="982543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0317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107577" y="994604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54106" b="62450"/>
          <a:stretch/>
        </p:blipFill>
        <p:spPr>
          <a:xfrm>
            <a:off x="393985" y="1952190"/>
            <a:ext cx="5569935" cy="25634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78952" y="3993287"/>
            <a:ext cx="2557233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178" y="5022073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sp>
        <p:nvSpPr>
          <p:cNvPr id="9" name="직사각형 8"/>
          <p:cNvSpPr/>
          <p:nvPr/>
        </p:nvSpPr>
        <p:spPr>
          <a:xfrm>
            <a:off x="219337" y="1494990"/>
            <a:ext cx="2554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/>
              <a:t>기본 작업 경로 설정 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480" y="2490005"/>
            <a:ext cx="3895920" cy="4051262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8" idx="0"/>
          </p:cNvCxnSpPr>
          <p:nvPr/>
        </p:nvCxnSpPr>
        <p:spPr>
          <a:xfrm flipV="1">
            <a:off x="2773680" y="4434357"/>
            <a:ext cx="1683888" cy="587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168382" y="1494990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>
            <a:off x="8357040" y="3559545"/>
            <a:ext cx="2557233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01742" y="2673305"/>
            <a:ext cx="924560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2" idx="2"/>
          </p:cNvCxnSpPr>
          <p:nvPr/>
        </p:nvCxnSpPr>
        <p:spPr>
          <a:xfrm flipH="1">
            <a:off x="7864022" y="2018210"/>
            <a:ext cx="1366862" cy="655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2"/>
          </p:cNvCxnSpPr>
          <p:nvPr/>
        </p:nvCxnSpPr>
        <p:spPr>
          <a:xfrm>
            <a:off x="9230884" y="2018210"/>
            <a:ext cx="404772" cy="1541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555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107577" y="948342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33440" y="1494990"/>
            <a:ext cx="2554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 smtClean="0"/>
              <a:t>인코딩</a:t>
            </a:r>
            <a:r>
              <a:rPr lang="ko-KR" altLang="en-US" sz="2000" dirty="0" smtClean="0"/>
              <a:t> 설정 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-1" b="1316"/>
          <a:stretch/>
        </p:blipFill>
        <p:spPr>
          <a:xfrm>
            <a:off x="339416" y="1494990"/>
            <a:ext cx="5363797" cy="52195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933440" y="2000235"/>
            <a:ext cx="59842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smtClean="0"/>
              <a:t>- </a:t>
            </a:r>
            <a:r>
              <a:rPr lang="ko-KR" altLang="en-US" sz="2000" dirty="0" smtClean="0"/>
              <a:t>한글은 영문과 달리 </a:t>
            </a:r>
            <a:r>
              <a:rPr lang="en-US" altLang="ko-KR" sz="2000" dirty="0" smtClean="0"/>
              <a:t>ASCII </a:t>
            </a:r>
            <a:r>
              <a:rPr lang="ko-KR" altLang="en-US" sz="2000" dirty="0" smtClean="0"/>
              <a:t>방식으로 저장되지      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</a:p>
          <a:p>
            <a:pPr algn="just"/>
            <a:r>
              <a:rPr lang="en-US" altLang="ko-KR" sz="2000" dirty="0" smtClean="0"/>
              <a:t>  </a:t>
            </a:r>
            <a:r>
              <a:rPr lang="ko-KR" altLang="en-US" sz="2000" dirty="0" smtClean="0"/>
              <a:t>않기 때문에 깨져서 표시될 수 있음</a:t>
            </a:r>
            <a:endParaRPr lang="en-US" altLang="ko-KR" sz="2000" dirty="0" smtClean="0"/>
          </a:p>
          <a:p>
            <a:pPr algn="just"/>
            <a:endParaRPr lang="en-US" altLang="ko-KR" sz="2000" dirty="0" smtClean="0"/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000" dirty="0" smtClean="0"/>
              <a:t>- UTF-8</a:t>
            </a:r>
            <a:r>
              <a:rPr lang="ko-KR" altLang="en-US" sz="2000" dirty="0" smtClean="0"/>
              <a:t>로 </a:t>
            </a:r>
            <a:r>
              <a:rPr lang="ko-KR" altLang="en-US" sz="2000" dirty="0" err="1" smtClean="0"/>
              <a:t>인코딩</a:t>
            </a:r>
            <a:r>
              <a:rPr lang="ko-KR" altLang="en-US" sz="2000" dirty="0" smtClean="0"/>
              <a:t> 설정 변경 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1640740" y="3631451"/>
            <a:ext cx="3286859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36241" y="1726815"/>
            <a:ext cx="924560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479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116286" y="1061554"/>
            <a:ext cx="1006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Cloud</a:t>
            </a:r>
          </a:p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-R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클라우드에서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사용할 수 있는 사이트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2400" dirty="0" smtClean="0">
                <a:hlinkClick r:id="rId2"/>
              </a:rPr>
              <a:t>https</a:t>
            </a:r>
            <a:r>
              <a:rPr lang="ko-KR" altLang="en-US" sz="2400" dirty="0">
                <a:hlinkClick r:id="rId2"/>
              </a:rPr>
              <a:t>://rstudio.cloud</a:t>
            </a:r>
            <a:r>
              <a:rPr lang="ko-KR" altLang="en-US" sz="2400" dirty="0" smtClean="0">
                <a:hlinkClick r:id="rId2"/>
              </a:rPr>
              <a:t>/</a:t>
            </a:r>
            <a:r>
              <a:rPr lang="ko-KR" altLang="en-US" sz="2400" dirty="0" smtClean="0"/>
              <a:t>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8" y="2079886"/>
            <a:ext cx="7336302" cy="31525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0" y="3656143"/>
            <a:ext cx="7122347" cy="284625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9713" y="3956571"/>
            <a:ext cx="1696767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15030" y="3736036"/>
            <a:ext cx="1696767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57190" y="5979881"/>
            <a:ext cx="1841370" cy="441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5594" y="5457546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20" name="직선 화살표 연결선 19"/>
          <p:cNvCxnSpPr>
            <a:stCxn id="18" idx="0"/>
          </p:cNvCxnSpPr>
          <p:nvPr/>
        </p:nvCxnSpPr>
        <p:spPr>
          <a:xfrm flipV="1">
            <a:off x="1468096" y="4553410"/>
            <a:ext cx="0" cy="90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172154" y="2757898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sp>
        <p:nvSpPr>
          <p:cNvPr id="22" name="직사각형 21"/>
          <p:cNvSpPr/>
          <p:nvPr/>
        </p:nvSpPr>
        <p:spPr>
          <a:xfrm>
            <a:off x="8365978" y="3212816"/>
            <a:ext cx="2125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/>
              <a:t>Click</a:t>
            </a:r>
            <a:endParaRPr lang="ko-KR" altLang="en-US" sz="2800" dirty="0"/>
          </a:p>
        </p:txBody>
      </p:sp>
      <p:cxnSp>
        <p:nvCxnSpPr>
          <p:cNvPr id="24" name="직선 화살표 연결선 23"/>
          <p:cNvCxnSpPr>
            <a:stCxn id="21" idx="2"/>
          </p:cNvCxnSpPr>
          <p:nvPr/>
        </p:nvCxnSpPr>
        <p:spPr>
          <a:xfrm flipH="1">
            <a:off x="6705600" y="3281118"/>
            <a:ext cx="1529056" cy="675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8996230" y="3736036"/>
            <a:ext cx="432249" cy="238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3617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116286" y="1061554"/>
            <a:ext cx="931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Cloud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58753" y="1523219"/>
            <a:ext cx="11031507" cy="5014433"/>
            <a:chOff x="558753" y="1523219"/>
            <a:chExt cx="11031507" cy="501443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15" y="1523219"/>
              <a:ext cx="10799445" cy="5014433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558753" y="2019720"/>
              <a:ext cx="1696767" cy="4410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154195" y="1993598"/>
              <a:ext cx="1219201" cy="4410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389326" y="1523219"/>
              <a:ext cx="984070" cy="30558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90815" y="2497633"/>
              <a:ext cx="984070" cy="305581"/>
            </a:xfrm>
            <a:prstGeom prst="rect">
              <a:avLst/>
            </a:prstGeom>
            <a:solidFill>
              <a:srgbClr val="F9F8F8"/>
            </a:solidFill>
            <a:ln>
              <a:solidFill>
                <a:srgbClr val="F9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5450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CEF4EB-F166-4768-B547-29DAB3BB8B57}"/>
              </a:ext>
            </a:extLst>
          </p:cNvPr>
          <p:cNvSpPr txBox="1"/>
          <p:nvPr/>
        </p:nvSpPr>
        <p:spPr>
          <a:xfrm>
            <a:off x="116285" y="1061554"/>
            <a:ext cx="11361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컴퓨터 사용시 컴퓨터 환경이 사용자 마다 달라 실습에 어려움이 있을 수 있음</a:t>
            </a:r>
            <a:endParaRPr lang="en-US" altLang="ko-KR" sz="4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4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실습은 </a:t>
            </a:r>
            <a:r>
              <a:rPr lang="en-US" altLang="ko-KR" sz="4000" b="1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 studio Cloud</a:t>
            </a:r>
            <a:r>
              <a:rPr lang="ko-KR" altLang="en-US" sz="4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진행 </a:t>
            </a:r>
            <a:endParaRPr lang="en-US" altLang="ko-KR" sz="4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80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4" y="1408134"/>
            <a:ext cx="11059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2) </a:t>
            </a:r>
            <a:r>
              <a:rPr lang="ko-KR" altLang="en-US" sz="2000" b="1" dirty="0" smtClean="0"/>
              <a:t>텍스트 </a:t>
            </a:r>
            <a:r>
              <a:rPr lang="ko-KR" altLang="en-US" sz="2000" b="1" dirty="0" err="1" smtClean="0"/>
              <a:t>마이닝</a:t>
            </a:r>
            <a:r>
              <a:rPr lang="ko-KR" altLang="en-US" sz="2000" b="1" dirty="0" smtClean="0"/>
              <a:t> 분석 절차</a:t>
            </a:r>
            <a:endParaRPr lang="en-US" altLang="ko-KR" sz="20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853440" y="2194549"/>
            <a:ext cx="2142308" cy="2081349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데이터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수집</a:t>
            </a:r>
            <a:endParaRPr lang="ko-KR" altLang="en-US" sz="2000" b="1" dirty="0"/>
          </a:p>
        </p:txBody>
      </p:sp>
      <p:sp>
        <p:nvSpPr>
          <p:cNvPr id="6" name="타원 5"/>
          <p:cNvSpPr/>
          <p:nvPr/>
        </p:nvSpPr>
        <p:spPr>
          <a:xfrm>
            <a:off x="3692534" y="2194549"/>
            <a:ext cx="2142308" cy="20813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데이터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전처리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531628" y="2194549"/>
            <a:ext cx="2142308" cy="208134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데이터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분석</a:t>
            </a:r>
            <a:endParaRPr lang="ko-KR" altLang="en-US" sz="2000" b="1" dirty="0"/>
          </a:p>
        </p:txBody>
      </p:sp>
      <p:sp>
        <p:nvSpPr>
          <p:cNvPr id="8" name="타원 7"/>
          <p:cNvSpPr/>
          <p:nvPr/>
        </p:nvSpPr>
        <p:spPr>
          <a:xfrm>
            <a:off x="9370722" y="2194548"/>
            <a:ext cx="2142308" cy="208134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결과 해석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3440" y="4894221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연구 문헌 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3440" y="5460290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뉴스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article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3440" y="6017663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댓글 등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924594" y="4275898"/>
            <a:ext cx="0" cy="418022"/>
          </a:xfrm>
          <a:prstGeom prst="line">
            <a:avLst/>
          </a:prstGeom>
          <a:ln w="28575" cap="rnd">
            <a:solidFill>
              <a:schemeClr val="tx2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692534" y="4894221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문헌 분류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2534" y="5460290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텍스트 전처리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2534" y="6017663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정제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형태소 분석 등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4763688" y="4275898"/>
            <a:ext cx="0" cy="418022"/>
          </a:xfrm>
          <a:prstGeom prst="line">
            <a:avLst/>
          </a:prstGeom>
          <a:ln w="28575" cap="rnd">
            <a:solidFill>
              <a:schemeClr val="tx2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531628" y="4894221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텍스트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마이닝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31628" y="5460290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</a:rPr>
              <a:t>감성분석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31628" y="6017663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smtClean="0">
                <a:solidFill>
                  <a:schemeClr val="tx1"/>
                </a:solidFill>
              </a:rPr>
              <a:t>토픽 분석 등 </a:t>
            </a:r>
            <a:endParaRPr lang="ko-KR" altLang="en-US" sz="1900" b="1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7602782" y="4275898"/>
            <a:ext cx="0" cy="418022"/>
          </a:xfrm>
          <a:prstGeom prst="line">
            <a:avLst/>
          </a:prstGeom>
          <a:ln w="28575" cap="rnd">
            <a:solidFill>
              <a:schemeClr val="tx2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370722" y="4894221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시각화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분석 검증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370722" y="5460290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결과 해석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370722" y="6017663"/>
            <a:ext cx="2142308" cy="435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결론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10441876" y="4275898"/>
            <a:ext cx="0" cy="418022"/>
          </a:xfrm>
          <a:prstGeom prst="line">
            <a:avLst/>
          </a:prstGeom>
          <a:ln w="28575" cap="rnd">
            <a:solidFill>
              <a:schemeClr val="tx2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8185" y="1189799"/>
            <a:ext cx="28719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데이터 </a:t>
            </a:r>
            <a:r>
              <a:rPr lang="en-US" altLang="ko-KR" sz="3000" b="1" dirty="0" smtClean="0"/>
              <a:t>Import </a:t>
            </a:r>
            <a:endParaRPr lang="ko-KR" altLang="en-US" sz="3000" b="1" dirty="0"/>
          </a:p>
        </p:txBody>
      </p:sp>
      <p:sp>
        <p:nvSpPr>
          <p:cNvPr id="6" name="직사각형 5"/>
          <p:cNvSpPr/>
          <p:nvPr/>
        </p:nvSpPr>
        <p:spPr>
          <a:xfrm>
            <a:off x="420407" y="2499137"/>
            <a:ext cx="11220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/>
              <a:t>example</a:t>
            </a:r>
            <a:r>
              <a:rPr lang="ko-KR" altLang="en-US" sz="2000" b="1" dirty="0"/>
              <a:t> &lt;- </a:t>
            </a:r>
            <a:r>
              <a:rPr lang="ko-KR" altLang="en-US" sz="2000" b="1" dirty="0" err="1"/>
              <a:t>read_excel</a:t>
            </a:r>
            <a:r>
              <a:rPr lang="ko-KR" altLang="en-US" sz="2000" b="1" dirty="0"/>
              <a:t>("C:/</a:t>
            </a:r>
            <a:r>
              <a:rPr lang="ko-KR" altLang="en-US" sz="2000" b="1" dirty="0" smtClean="0"/>
              <a:t>Users/</a:t>
            </a:r>
            <a:r>
              <a:rPr lang="en-US" altLang="ko-KR" sz="2000" b="1" dirty="0" smtClean="0"/>
              <a:t>oh</a:t>
            </a:r>
            <a:r>
              <a:rPr lang="ko-KR" altLang="en-US" sz="2000" b="1" dirty="0" smtClean="0"/>
              <a:t>/</a:t>
            </a:r>
            <a:r>
              <a:rPr lang="ko-KR" altLang="en-US" sz="2000" b="1" dirty="0" err="1" smtClean="0"/>
              <a:t>Desktop</a:t>
            </a:r>
            <a:r>
              <a:rPr lang="ko-KR" altLang="en-US" sz="2000" b="1" dirty="0" smtClean="0"/>
              <a:t>/</a:t>
            </a:r>
            <a:r>
              <a:rPr lang="ko-KR" altLang="en-US" sz="2000" b="1" dirty="0" err="1" smtClean="0"/>
              <a:t>example.xlsx</a:t>
            </a:r>
            <a:r>
              <a:rPr lang="ko-KR" altLang="en-US" sz="2000" b="1" dirty="0" smtClean="0"/>
              <a:t>") </a:t>
            </a:r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데이터 경로 </a:t>
            </a:r>
            <a:endParaRPr lang="ko-KR" altLang="en-US" sz="2000" b="1" dirty="0"/>
          </a:p>
        </p:txBody>
      </p:sp>
      <p:sp>
        <p:nvSpPr>
          <p:cNvPr id="7" name="직사각형 6"/>
          <p:cNvSpPr/>
          <p:nvPr/>
        </p:nvSpPr>
        <p:spPr>
          <a:xfrm>
            <a:off x="332485" y="2029134"/>
            <a:ext cx="9806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데이터 경로를 직접 </a:t>
            </a:r>
            <a:r>
              <a:rPr lang="en-US" altLang="ko-KR" sz="2000" b="1" dirty="0" smtClean="0"/>
              <a:t>input</a:t>
            </a:r>
            <a:r>
              <a:rPr lang="ko-KR" altLang="en-US" sz="2000" b="1" dirty="0" smtClean="0"/>
              <a:t>하는 방법 </a:t>
            </a:r>
            <a:endParaRPr lang="ko-KR" altLang="en-US" sz="2000" b="1" dirty="0"/>
          </a:p>
        </p:txBody>
      </p:sp>
      <p:sp>
        <p:nvSpPr>
          <p:cNvPr id="8" name="직사각형 7"/>
          <p:cNvSpPr/>
          <p:nvPr/>
        </p:nvSpPr>
        <p:spPr>
          <a:xfrm>
            <a:off x="420407" y="3696937"/>
            <a:ext cx="11220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File -&gt; Import Dataset -&gt; From excel (example.xlsx) 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332485" y="3226934"/>
            <a:ext cx="9806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R studio</a:t>
            </a:r>
            <a:r>
              <a:rPr lang="ko-KR" altLang="en-US" sz="2000" b="1" dirty="0" smtClean="0"/>
              <a:t>에서 </a:t>
            </a:r>
            <a:r>
              <a:rPr lang="en-US" altLang="ko-KR" sz="2000" b="1" dirty="0" smtClean="0"/>
              <a:t>input</a:t>
            </a:r>
            <a:r>
              <a:rPr lang="ko-KR" altLang="en-US" sz="2000" b="1" dirty="0" smtClean="0"/>
              <a:t>하는 방법 </a:t>
            </a:r>
            <a:endParaRPr lang="ko-KR" altLang="en-US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420407" y="4894737"/>
            <a:ext cx="11553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오른쪽 아래 창 </a:t>
            </a:r>
            <a:r>
              <a:rPr lang="en-US" altLang="ko-KR" sz="2000" b="1" dirty="0" smtClean="0"/>
              <a:t>File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s</a:t>
            </a:r>
            <a:r>
              <a:rPr lang="en-US" altLang="ko-KR" sz="2000" b="1" dirty="0" smtClean="0"/>
              <a:t>(File x) -&gt; upload -&gt; File to upload </a:t>
            </a:r>
            <a:r>
              <a:rPr lang="en-US" altLang="ko-KR" sz="2000" b="1" dirty="0"/>
              <a:t>(example.xlsx) -&gt; </a:t>
            </a:r>
            <a:r>
              <a:rPr lang="en-US" altLang="ko-KR" sz="2000" b="1" dirty="0" smtClean="0"/>
              <a:t>(Files </a:t>
            </a:r>
            <a:r>
              <a:rPr lang="ko-KR" altLang="en-US" sz="2000" b="1" dirty="0" smtClean="0"/>
              <a:t>창 데이터 클릭</a:t>
            </a:r>
            <a:r>
              <a:rPr lang="en-US" altLang="ko-KR" sz="2000" b="1" dirty="0" smtClean="0"/>
              <a:t>) import dataset -&gt; import </a:t>
            </a:r>
            <a:endParaRPr lang="ko-KR" altLang="en-US" sz="2000" b="1" dirty="0"/>
          </a:p>
        </p:txBody>
      </p:sp>
      <p:sp>
        <p:nvSpPr>
          <p:cNvPr id="11" name="직사각형 10"/>
          <p:cNvSpPr/>
          <p:nvPr/>
        </p:nvSpPr>
        <p:spPr>
          <a:xfrm>
            <a:off x="332485" y="4424734"/>
            <a:ext cx="9806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3</a:t>
            </a:r>
            <a:r>
              <a:rPr lang="en-US" altLang="ko-KR" sz="2000" b="1" dirty="0" smtClean="0"/>
              <a:t>.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R studio Cloud</a:t>
            </a:r>
            <a:r>
              <a:rPr lang="ko-KR" altLang="en-US" sz="2000" b="1" dirty="0" smtClean="0"/>
              <a:t>에서 </a:t>
            </a:r>
            <a:r>
              <a:rPr lang="en-US" altLang="ko-KR" sz="2000" b="1" dirty="0" smtClean="0"/>
              <a:t>input</a:t>
            </a:r>
            <a:r>
              <a:rPr lang="ko-KR" altLang="en-US" sz="2000" b="1" dirty="0" smtClean="0"/>
              <a:t>하는 방법 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9085" y="118453"/>
            <a:ext cx="6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 R </a:t>
            </a:r>
            <a:r>
              <a:rPr lang="ko-KR" altLang="en-US" sz="3600" b="1" dirty="0" smtClean="0"/>
              <a:t>실습 </a:t>
            </a:r>
            <a:endParaRPr lang="ko-KR" altLang="en-US" sz="3600" b="1" dirty="0"/>
          </a:p>
        </p:txBody>
      </p:sp>
      <p:sp>
        <p:nvSpPr>
          <p:cNvPr id="13" name="직사각형 12"/>
          <p:cNvSpPr/>
          <p:nvPr/>
        </p:nvSpPr>
        <p:spPr>
          <a:xfrm>
            <a:off x="420407" y="5764315"/>
            <a:ext cx="11553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Import</a:t>
            </a:r>
            <a:r>
              <a:rPr lang="ko-KR" altLang="en-US" sz="2000" b="1" dirty="0" smtClean="0"/>
              <a:t>를 위해 </a:t>
            </a:r>
            <a:r>
              <a:rPr lang="en-US" altLang="ko-KR" sz="2000" b="1" dirty="0" smtClean="0"/>
              <a:t>“</a:t>
            </a:r>
            <a:r>
              <a:rPr lang="en-US" altLang="ko-KR" sz="2000" b="1" dirty="0" err="1" smtClean="0"/>
              <a:t>readxl</a:t>
            </a:r>
            <a:r>
              <a:rPr lang="en-US" altLang="ko-KR" sz="2000" b="1" dirty="0" smtClean="0"/>
              <a:t>”, “</a:t>
            </a:r>
            <a:r>
              <a:rPr lang="en-US" altLang="ko-KR" sz="2000" b="1" dirty="0" err="1" smtClean="0"/>
              <a:t>Rcpp</a:t>
            </a:r>
            <a:r>
              <a:rPr lang="en-US" altLang="ko-KR" sz="2000" b="1" dirty="0" smtClean="0"/>
              <a:t>” </a:t>
            </a:r>
            <a:r>
              <a:rPr lang="ko-KR" altLang="en-US" sz="2000" b="1" dirty="0" smtClean="0"/>
              <a:t>패키</a:t>
            </a:r>
            <a:r>
              <a:rPr lang="ko-KR" altLang="en-US" sz="2000" b="1" dirty="0"/>
              <a:t>지</a:t>
            </a:r>
            <a:r>
              <a:rPr lang="ko-KR" altLang="en-US" sz="2000" b="1" dirty="0" smtClean="0"/>
              <a:t> 설치가 필요함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install.packages</a:t>
            </a:r>
            <a:r>
              <a:rPr lang="en-US" altLang="ko-KR" sz="2000" b="1" dirty="0" smtClean="0"/>
              <a:t>(“</a:t>
            </a:r>
            <a:r>
              <a:rPr lang="en-US" altLang="ko-KR" sz="2000" b="1" dirty="0" err="1" smtClean="0"/>
              <a:t>readxl</a:t>
            </a:r>
            <a:r>
              <a:rPr lang="en-US" altLang="ko-KR" sz="2000" b="1" dirty="0"/>
              <a:t>”) </a:t>
            </a:r>
          </a:p>
          <a:p>
            <a:r>
              <a:rPr lang="en-US" altLang="ko-KR" sz="2000" b="1" dirty="0" err="1" smtClean="0"/>
              <a:t>install.packages</a:t>
            </a:r>
            <a:r>
              <a:rPr lang="en-US" altLang="ko-KR" sz="2000" b="1" dirty="0" smtClean="0"/>
              <a:t>(“</a:t>
            </a:r>
            <a:r>
              <a:rPr lang="en-US" altLang="ko-KR" sz="2000" b="1" dirty="0" err="1" smtClean="0"/>
              <a:t>Rcpp</a:t>
            </a:r>
            <a:r>
              <a:rPr lang="en-US" altLang="ko-KR" sz="2000" b="1" dirty="0" smtClean="0"/>
              <a:t>”)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46328" y="6172763"/>
            <a:ext cx="71111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/>
              <a:t>Console </a:t>
            </a:r>
            <a:r>
              <a:rPr lang="ko-KR" altLang="en-US" sz="3000" b="1" dirty="0" smtClean="0"/>
              <a:t>창에 개별적으로 입력 후 </a:t>
            </a:r>
            <a:r>
              <a:rPr lang="en-US" altLang="ko-KR" sz="3000" b="1" dirty="0" smtClean="0"/>
              <a:t>enter</a:t>
            </a:r>
            <a:endParaRPr lang="ko-KR" altLang="en-US" sz="3000" b="1" dirty="0"/>
          </a:p>
        </p:txBody>
      </p:sp>
      <p:cxnSp>
        <p:nvCxnSpPr>
          <p:cNvPr id="5" name="직선 화살표 연결선 4"/>
          <p:cNvCxnSpPr>
            <a:stCxn id="14" idx="1"/>
          </p:cNvCxnSpPr>
          <p:nvPr/>
        </p:nvCxnSpPr>
        <p:spPr>
          <a:xfrm flipH="1">
            <a:off x="3727270" y="6449762"/>
            <a:ext cx="819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079817" y="5772653"/>
            <a:ext cx="38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소문자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대문자 구별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!!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4. R </a:t>
            </a:r>
            <a:r>
              <a:rPr lang="ko-KR" altLang="en-US" sz="3600" b="1" dirty="0" smtClean="0"/>
              <a:t>데이터 분석 기초</a:t>
            </a:r>
            <a:endParaRPr lang="ko-KR" altLang="en-US" sz="3600" b="1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440" y="1022575"/>
            <a:ext cx="753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R</a:t>
            </a:r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의 </a:t>
            </a:r>
            <a:r>
              <a:rPr lang="ko-KR" altLang="en-US" sz="4000" b="1" dirty="0" err="1">
                <a:latin typeface="+mj-lt"/>
                <a:ea typeface="나눔스퀘어" panose="020B0600000101010101" pitchFamily="50" charset="-127"/>
              </a:rPr>
              <a:t>자료형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473" y="289272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문자형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474" y="393878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논리형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474" y="4856347"/>
            <a:ext cx="3568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NA &amp; NULL</a:t>
            </a:r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923" y="5902403"/>
            <a:ext cx="3319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Date &amp; Time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474" y="193702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 smtClean="0">
                <a:latin typeface="+mj-lt"/>
                <a:ea typeface="나눔스퀘어" panose="020B0600000101010101" pitchFamily="50" charset="-127"/>
              </a:rPr>
              <a:t>숫자형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2387" y="1937025"/>
            <a:ext cx="2738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-&gt; 1,2,3 …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2388" y="2878611"/>
            <a:ext cx="5107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-&gt; </a:t>
            </a:r>
            <a:r>
              <a:rPr lang="ko-KR" altLang="en-US" sz="4000" b="1" dirty="0" smtClean="0">
                <a:latin typeface="+mj-lt"/>
                <a:ea typeface="나눔스퀘어" panose="020B0600000101010101" pitchFamily="50" charset="-127"/>
              </a:rPr>
              <a:t>국어</a:t>
            </a:r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 smtClean="0">
                <a:latin typeface="+mj-lt"/>
                <a:ea typeface="나눔스퀘어" panose="020B0600000101010101" pitchFamily="50" charset="-127"/>
              </a:rPr>
              <a:t>영어</a:t>
            </a:r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, </a:t>
            </a:r>
            <a:r>
              <a:rPr lang="ko-KR" altLang="en-US" sz="4000" b="1" dirty="0" smtClean="0">
                <a:latin typeface="+mj-lt"/>
                <a:ea typeface="나눔스퀘어" panose="020B0600000101010101" pitchFamily="50" charset="-127"/>
              </a:rPr>
              <a:t>수학</a:t>
            </a:r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…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6504" y="3924666"/>
            <a:ext cx="3973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-&gt; TRUE, FALSE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70200" y="4870461"/>
            <a:ext cx="8144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-&gt;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 NA(Not available): </a:t>
            </a:r>
            <a:r>
              <a:rPr lang="ko-KR" altLang="en-US" sz="2400" b="1" dirty="0" err="1" smtClean="0">
                <a:latin typeface="+mj-lt"/>
                <a:ea typeface="나눔스퀘어" panose="020B0600000101010101" pitchFamily="50" charset="-127"/>
              </a:rPr>
              <a:t>결측치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, NULL: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존재하지 않는 값</a:t>
            </a:r>
            <a:endParaRPr lang="ko-KR" altLang="en-US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6873" y="5872787"/>
            <a:ext cx="7744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-&gt; 2020.10.19 or 10.19.2020 …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8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689"/>
          <a:stretch/>
        </p:blipFill>
        <p:spPr>
          <a:xfrm>
            <a:off x="1585730" y="1013145"/>
            <a:ext cx="8344929" cy="55728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57991" y="3194832"/>
            <a:ext cx="8472668" cy="41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8663" y="1057654"/>
            <a:ext cx="1409408" cy="5620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7577" y="4837147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열</a:t>
            </a:r>
            <a:r>
              <a:rPr lang="en-US" altLang="ko-KR" sz="2800" dirty="0" smtClean="0"/>
              <a:t>(Column)</a:t>
            </a:r>
            <a:endParaRPr lang="ko-KR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089430" y="3141566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행</a:t>
            </a:r>
            <a:r>
              <a:rPr lang="en-US" altLang="ko-KR" sz="2800" dirty="0" smtClean="0"/>
              <a:t>(Row)</a:t>
            </a:r>
            <a:endParaRPr lang="ko-KR" altLang="en-US" sz="2800" dirty="0"/>
          </a:p>
        </p:txBody>
      </p:sp>
      <p:sp>
        <p:nvSpPr>
          <p:cNvPr id="10" name="타원 9"/>
          <p:cNvSpPr/>
          <p:nvPr/>
        </p:nvSpPr>
        <p:spPr>
          <a:xfrm>
            <a:off x="5764192" y="3194832"/>
            <a:ext cx="451413" cy="4166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82637" y="4041941"/>
            <a:ext cx="243727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데이터 값</a:t>
            </a:r>
            <a:r>
              <a:rPr lang="en-US" altLang="ko-KR" sz="2400" dirty="0" smtClean="0"/>
              <a:t>(value</a:t>
            </a:r>
            <a:r>
              <a:rPr lang="en-US" altLang="ko-KR" sz="2400" dirty="0"/>
              <a:t>)</a:t>
            </a:r>
            <a:endParaRPr lang="en-US" altLang="ko-KR" sz="2400" dirty="0" smtClean="0"/>
          </a:p>
        </p:txBody>
      </p:sp>
      <p:cxnSp>
        <p:nvCxnSpPr>
          <p:cNvPr id="12" name="직선 화살표 연결선 11"/>
          <p:cNvCxnSpPr>
            <a:stCxn id="11" idx="0"/>
            <a:endCxn id="10" idx="5"/>
          </p:cNvCxnSpPr>
          <p:nvPr/>
        </p:nvCxnSpPr>
        <p:spPr>
          <a:xfrm flipH="1" flipV="1">
            <a:off x="6149497" y="3550497"/>
            <a:ext cx="1451775" cy="49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378449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3305" y="1040065"/>
            <a:ext cx="753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000" b="1" dirty="0">
                <a:latin typeface="+mj-lt"/>
                <a:ea typeface="나눔스퀘어 ExtraBold" panose="020B0600000101010101" pitchFamily="50" charset="-127"/>
              </a:rPr>
              <a:t>의 </a:t>
            </a:r>
            <a:r>
              <a:rPr lang="ko-KR" altLang="en-US" sz="4000" b="1" dirty="0" err="1">
                <a:latin typeface="+mj-lt"/>
                <a:ea typeface="나눔스퀘어 ExtraBold" panose="020B0600000101010101" pitchFamily="50" charset="-127"/>
              </a:rPr>
              <a:t>자료형</a:t>
            </a:r>
            <a:endParaRPr lang="ko-KR" altLang="en-US" sz="40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205" y="1735632"/>
            <a:ext cx="1770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atin typeface="+mj-lt"/>
                <a:ea typeface="나눔스퀘어" panose="020B0600000101010101" pitchFamily="50" charset="-127"/>
              </a:rPr>
              <a:t>논리형 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240" y="2505073"/>
            <a:ext cx="9309006" cy="112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논리의 결과 값이 참인 경우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TRUE 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논리의 결과 값이 거짓인 경우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FALSE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608" y="3841707"/>
            <a:ext cx="753367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a &lt;-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1+1 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b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&lt;- 1+2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a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==b # a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와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b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는 같다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*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같다는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==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로 사용함 </a:t>
            </a:r>
            <a:endParaRPr lang="en-US" altLang="ko-KR" sz="2400" b="1" dirty="0" smtClean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A!=b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# a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와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b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는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같지않다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.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*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같지않다는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!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로 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사용함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8575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6687" y="957832"/>
            <a:ext cx="7532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>
                <a:latin typeface="+mj-lt"/>
                <a:ea typeface="나눔스퀘어 ExtraBold" panose="020B0600000101010101" pitchFamily="50" charset="-127"/>
              </a:rPr>
              <a:t>의 </a:t>
            </a:r>
            <a:r>
              <a:rPr lang="ko-KR" altLang="en-US" sz="4400" b="1" dirty="0" err="1">
                <a:latin typeface="+mj-lt"/>
                <a:ea typeface="나눔스퀘어 ExtraBold" panose="020B0600000101010101" pitchFamily="50" charset="-127"/>
              </a:rPr>
              <a:t>자료형</a:t>
            </a:r>
            <a:endParaRPr lang="ko-KR" altLang="en-US" sz="4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687" y="1670141"/>
            <a:ext cx="3568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NA &amp; NULL</a:t>
            </a:r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2239" y="2438547"/>
            <a:ext cx="9609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NA(Not Available) : 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해당시점에 아직 결정되지 않은 데이터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, </a:t>
            </a:r>
            <a:r>
              <a:rPr lang="ko-KR" altLang="en-US" sz="2400" b="1" dirty="0" err="1">
                <a:latin typeface="+mj-lt"/>
                <a:ea typeface="나눔스퀘어" panose="020B0600000101010101" pitchFamily="50" charset="-127"/>
              </a:rPr>
              <a:t>결측치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NULL : 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값이 존재하지 않음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781" y="4253393"/>
            <a:ext cx="753367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 &gt; sum(1, NA, 2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)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#NA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로 출력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   [1] NA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 &gt; sum(1, NULL, 2)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#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NULL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빼고 연산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   [1]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241479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98494" y="1735632"/>
            <a:ext cx="4469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Date </a:t>
            </a:r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&amp; Time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0308" y="2677216"/>
            <a:ext cx="770609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&gt; </a:t>
            </a:r>
            <a:r>
              <a:rPr lang="en-US" altLang="ko-KR" sz="2400" b="1" dirty="0" err="1">
                <a:latin typeface="+mj-lt"/>
              </a:rPr>
              <a:t>Sys.Date</a:t>
            </a:r>
            <a:r>
              <a:rPr lang="en-US" altLang="ko-KR" sz="2400" b="1" dirty="0">
                <a:latin typeface="+mj-lt"/>
              </a:rPr>
              <a:t>()			#</a:t>
            </a:r>
            <a:r>
              <a:rPr lang="ko-KR" altLang="en-US" sz="2400" b="1" dirty="0">
                <a:latin typeface="+mj-lt"/>
              </a:rPr>
              <a:t>날짜만 보여줌</a:t>
            </a:r>
            <a:endParaRPr lang="en-US" altLang="ko-KR" sz="24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   [1] "</a:t>
            </a:r>
            <a:r>
              <a:rPr lang="en-US" altLang="ko-KR" sz="2400" b="1" dirty="0" smtClean="0">
                <a:latin typeface="+mj-lt"/>
              </a:rPr>
              <a:t>2022-05-17" </a:t>
            </a:r>
            <a:endParaRPr lang="en-US" altLang="ko-KR" sz="24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&gt; </a:t>
            </a:r>
            <a:r>
              <a:rPr lang="en-US" altLang="ko-KR" sz="2400" b="1" dirty="0" err="1">
                <a:latin typeface="+mj-lt"/>
              </a:rPr>
              <a:t>Sys.time</a:t>
            </a:r>
            <a:r>
              <a:rPr lang="en-US" altLang="ko-KR" sz="2400" b="1" dirty="0">
                <a:latin typeface="+mj-lt"/>
              </a:rPr>
              <a:t>()			#</a:t>
            </a:r>
            <a:r>
              <a:rPr lang="ko-KR" altLang="en-US" sz="2400" b="1" dirty="0">
                <a:latin typeface="+mj-lt"/>
              </a:rPr>
              <a:t>날짜와 시간 모두 보여줌</a:t>
            </a:r>
            <a:endParaRPr lang="en-US" altLang="ko-KR" sz="24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   [1] "</a:t>
            </a:r>
            <a:r>
              <a:rPr lang="en-US" altLang="ko-KR" sz="2400" b="1" dirty="0" smtClean="0">
                <a:latin typeface="+mj-lt"/>
              </a:rPr>
              <a:t>2022-05-17 12:00:00 </a:t>
            </a:r>
            <a:r>
              <a:rPr lang="en-US" altLang="ko-KR" sz="2400" b="1" dirty="0">
                <a:latin typeface="+mj-lt"/>
              </a:rPr>
              <a:t>KST" 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&gt; date()			#</a:t>
            </a:r>
            <a:r>
              <a:rPr lang="ko-KR" altLang="en-US" sz="2400" b="1" dirty="0">
                <a:latin typeface="+mj-lt"/>
              </a:rPr>
              <a:t>미국식날짜와 시간</a:t>
            </a:r>
            <a:endParaRPr lang="en-US" altLang="ko-KR" sz="24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   [1] </a:t>
            </a:r>
            <a:r>
              <a:rPr lang="en-US" altLang="ko-KR" sz="2400" b="1" dirty="0" smtClean="0">
                <a:latin typeface="+mj-lt"/>
              </a:rPr>
              <a:t>“Tue May 17 12:00:00 2022"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682" y="1011224"/>
            <a:ext cx="7532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>
                <a:latin typeface="+mj-lt"/>
                <a:ea typeface="나눔스퀘어 ExtraBold" panose="020B0600000101010101" pitchFamily="50" charset="-127"/>
              </a:rPr>
              <a:t>의 </a:t>
            </a:r>
            <a:r>
              <a:rPr lang="ko-KR" altLang="en-US" sz="4400" b="1" dirty="0" err="1">
                <a:latin typeface="+mj-lt"/>
                <a:ea typeface="나눔스퀘어 ExtraBold" panose="020B0600000101010101" pitchFamily="50" charset="-127"/>
              </a:rPr>
              <a:t>자료형</a:t>
            </a:r>
            <a:endParaRPr lang="ko-KR" altLang="en-US" sz="4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0316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2391" y="1132260"/>
            <a:ext cx="4231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Date &amp; Time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673" y="2188488"/>
            <a:ext cx="905439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&gt; </a:t>
            </a:r>
            <a:r>
              <a:rPr lang="en-US" altLang="ko-KR" sz="2400" b="1" dirty="0" err="1">
                <a:latin typeface="+mj-lt"/>
              </a:rPr>
              <a:t>as.Date</a:t>
            </a:r>
            <a:r>
              <a:rPr lang="en-US" altLang="ko-KR" sz="2400" b="1" dirty="0">
                <a:latin typeface="+mj-lt"/>
              </a:rPr>
              <a:t>(10, origin=“</a:t>
            </a:r>
            <a:r>
              <a:rPr lang="en-US" altLang="ko-KR" sz="2400" b="1" dirty="0" smtClean="0">
                <a:latin typeface="+mj-lt"/>
              </a:rPr>
              <a:t>2022-05-17” </a:t>
            </a:r>
            <a:r>
              <a:rPr lang="en-US" altLang="ko-KR" sz="2400" b="1" dirty="0">
                <a:latin typeface="+mj-lt"/>
              </a:rPr>
              <a:t>)		#10</a:t>
            </a:r>
            <a:r>
              <a:rPr lang="ko-KR" altLang="en-US" sz="2400" b="1" dirty="0">
                <a:latin typeface="+mj-lt"/>
              </a:rPr>
              <a:t>일 후의 날짜</a:t>
            </a:r>
            <a:endParaRPr lang="en-US" altLang="ko-KR" sz="24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   [1] "</a:t>
            </a:r>
            <a:r>
              <a:rPr lang="en-US" altLang="ko-KR" sz="2400" b="1" dirty="0" smtClean="0">
                <a:latin typeface="+mj-lt"/>
              </a:rPr>
              <a:t>2022-05-27" </a:t>
            </a:r>
            <a:endParaRPr lang="en-US" altLang="ko-KR" sz="24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&gt; as.Date(-10, origin=“</a:t>
            </a:r>
            <a:r>
              <a:rPr lang="en-US" altLang="ko-KR" sz="2400" b="1" dirty="0" smtClean="0">
                <a:latin typeface="+mj-lt"/>
              </a:rPr>
              <a:t>2022-05-17” </a:t>
            </a:r>
            <a:r>
              <a:rPr lang="en-US" altLang="ko-KR" sz="2400" b="1" dirty="0">
                <a:latin typeface="+mj-lt"/>
              </a:rPr>
              <a:t>)		#10</a:t>
            </a:r>
            <a:r>
              <a:rPr lang="ko-KR" altLang="en-US" sz="2400" b="1" dirty="0">
                <a:latin typeface="+mj-lt"/>
              </a:rPr>
              <a:t>일 전의 날짜</a:t>
            </a:r>
            <a:endParaRPr lang="en-US" altLang="ko-KR" sz="24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   [1] “</a:t>
            </a:r>
            <a:r>
              <a:rPr lang="en-US" altLang="ko-KR" sz="2400" b="1" dirty="0" smtClean="0">
                <a:latin typeface="+mj-lt"/>
              </a:rPr>
              <a:t>2022-05-07" </a:t>
            </a:r>
            <a:endParaRPr lang="en-US" altLang="ko-KR" sz="24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&gt; as.Date("</a:t>
            </a:r>
            <a:r>
              <a:rPr lang="en-US" altLang="ko-KR" sz="2400" b="1" dirty="0" smtClean="0">
                <a:latin typeface="+mj-lt"/>
              </a:rPr>
              <a:t>2022-05-19")-</a:t>
            </a:r>
            <a:r>
              <a:rPr lang="en-US" altLang="ko-KR" sz="2400" b="1" dirty="0">
                <a:latin typeface="+mj-lt"/>
              </a:rPr>
              <a:t>as.Date("</a:t>
            </a:r>
            <a:r>
              <a:rPr lang="en-US" altLang="ko-KR" sz="2400" b="1" dirty="0" smtClean="0">
                <a:latin typeface="+mj-lt"/>
              </a:rPr>
              <a:t>2022-12-25") # </a:t>
            </a:r>
            <a:r>
              <a:rPr lang="ko-KR" altLang="en-US" sz="2400" b="1" dirty="0" smtClean="0">
                <a:latin typeface="+mj-lt"/>
              </a:rPr>
              <a:t>날짜 간격 </a:t>
            </a:r>
            <a:endParaRPr lang="en-US" altLang="ko-KR" sz="24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   Time difference of </a:t>
            </a:r>
            <a:r>
              <a:rPr lang="en-US" altLang="ko-KR" sz="2400" b="1" dirty="0" smtClean="0">
                <a:latin typeface="+mj-lt"/>
              </a:rPr>
              <a:t>-220 </a:t>
            </a:r>
            <a:r>
              <a:rPr lang="en-US" altLang="ko-KR" sz="2400" b="1" dirty="0">
                <a:latin typeface="+mj-lt"/>
              </a:rPr>
              <a:t>days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26952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440" y="1062262"/>
            <a:ext cx="75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3600" b="1" dirty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의 데이터구조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8207" y="2906003"/>
            <a:ext cx="2674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벡터 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(Vector)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001" y="2003090"/>
            <a:ext cx="267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스칼라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(Scala)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001" y="3808916"/>
            <a:ext cx="257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행렬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(Matrix)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001" y="5614742"/>
            <a:ext cx="235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배열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(Array)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001" y="4711829"/>
            <a:ext cx="50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데이터프레임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3200" b="1" dirty="0" err="1">
                <a:latin typeface="+mj-lt"/>
                <a:ea typeface="나눔스퀘어" panose="020B0600000101010101" pitchFamily="50" charset="-127"/>
              </a:rPr>
              <a:t>DataFrame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)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9047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577" y="1026961"/>
            <a:ext cx="75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3600" b="1" dirty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의 데이터구조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275" y="2000225"/>
            <a:ext cx="265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+mj-lt"/>
                <a:ea typeface="나눔스퀘어" panose="020B0600000101010101" pitchFamily="50" charset="-127"/>
              </a:rPr>
              <a:t>스칼라</a:t>
            </a:r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3200" b="1" dirty="0" err="1" smtClean="0">
                <a:latin typeface="+mj-lt"/>
                <a:ea typeface="나눔스퀘어" panose="020B0600000101010101" pitchFamily="50" charset="-127"/>
              </a:rPr>
              <a:t>scala</a:t>
            </a:r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)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5770" y="2026830"/>
            <a:ext cx="257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행렬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(Matrix)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676" y="2847373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35770" y="2847373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7638" y="2847373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139506" y="2847373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391374" y="2847373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35770" y="4047294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87638" y="4047294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39506" y="4047294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391374" y="4047294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35770" y="5247215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887638" y="5247215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139506" y="5247215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391374" y="5247215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2275" y="4400068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벡터 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(Vector)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4676" y="5247215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46544" y="5247215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98412" y="5247215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150280" y="5247215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28763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896291" y="2534768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48159" y="2534768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0027" y="2534768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651895" y="2534768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96291" y="3734689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148159" y="3734689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400027" y="3734689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651895" y="3734689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96291" y="4934610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48159" y="4934610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400027" y="4934610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651895" y="4934610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85008" y="2750089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936876" y="2750089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188744" y="2750089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40612" y="2750089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85008" y="3950010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936876" y="3950010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188744" y="3950010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440612" y="3950010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85008" y="5149931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936876" y="5149931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188744" y="5149931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440612" y="5149931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577" y="1086841"/>
            <a:ext cx="75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3600" b="1" dirty="0">
                <a:solidFill>
                  <a:srgbClr val="240202"/>
                </a:solidFill>
                <a:latin typeface="+mj-lt"/>
                <a:ea typeface="나눔스퀘어 ExtraBold" panose="020B0600000101010101" pitchFamily="50" charset="-127"/>
              </a:rPr>
              <a:t>의 데이터구조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4097" y="178278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+mj-lt"/>
                <a:ea typeface="나눔스퀘어" panose="020B0600000101010101" pitchFamily="50" charset="-127"/>
              </a:rPr>
              <a:t>데이터프레임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97658" y="1782785"/>
            <a:ext cx="235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+mj-lt"/>
                <a:ea typeface="나눔스퀘어" panose="020B0600000101010101" pitchFamily="50" charset="-127"/>
              </a:rPr>
              <a:t>배열</a:t>
            </a:r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(Array)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5668" y="2589898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77536" y="2589898"/>
            <a:ext cx="1040585" cy="9375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929404" y="2589898"/>
            <a:ext cx="1040585" cy="9375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181272" y="2589898"/>
            <a:ext cx="1040585" cy="937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473725" y="3012462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725593" y="3012462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977461" y="3012462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229329" y="3012462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473725" y="4212383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25593" y="4212383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977461" y="4212383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229329" y="4212383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473725" y="5412304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725593" y="5412304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977461" y="5412304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0229329" y="5412304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25668" y="3789819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677536" y="3789819"/>
            <a:ext cx="1040585" cy="9375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929404" y="3789819"/>
            <a:ext cx="1040585" cy="9375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81272" y="3789819"/>
            <a:ext cx="1040585" cy="937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25668" y="4989740"/>
            <a:ext cx="1040585" cy="9375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677536" y="4989740"/>
            <a:ext cx="1040585" cy="93754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929404" y="4989740"/>
            <a:ext cx="1040585" cy="9375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181272" y="4989740"/>
            <a:ext cx="1040585" cy="937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5549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1124" y="1408134"/>
            <a:ext cx="11059688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(1) </a:t>
            </a:r>
            <a:r>
              <a:rPr lang="ko-KR" altLang="en-US" sz="2400" b="1" dirty="0" smtClean="0"/>
              <a:t>텍스트 전처리</a:t>
            </a:r>
            <a:endParaRPr lang="en-US" altLang="ko-KR" sz="24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b="1" dirty="0" smtClean="0"/>
              <a:t>텍스트 </a:t>
            </a:r>
            <a:r>
              <a:rPr lang="ko-KR" altLang="en-US" sz="2300" b="1" dirty="0" err="1" smtClean="0"/>
              <a:t>전처리란</a:t>
            </a:r>
            <a:r>
              <a:rPr lang="ko-KR" altLang="en-US" sz="2300" b="1" dirty="0" smtClean="0"/>
              <a:t> 본격적으로 분석을 시작하기 전에 텍스트에서 분석하는데 불필요한 요소를 제거하고 다루기 쉬운 형태로 만드는 과정을 의미 </a:t>
            </a:r>
            <a:r>
              <a:rPr lang="ko-KR" altLang="en-US" sz="2300" b="1" dirty="0">
                <a:latin typeface="맑은 고딕" panose="020B0503020000020004" pitchFamily="50" charset="-127"/>
              </a:rPr>
              <a:t>→</a:t>
            </a:r>
            <a:r>
              <a:rPr lang="en-US" altLang="ko-KR" sz="2300" b="1" dirty="0" smtClean="0"/>
              <a:t> </a:t>
            </a:r>
            <a:r>
              <a:rPr lang="ko-KR" altLang="en-US" sz="2300" b="1" dirty="0" smtClean="0"/>
              <a:t>문헌 수집과 텍스트 </a:t>
            </a:r>
            <a:r>
              <a:rPr lang="ko-KR" altLang="en-US" sz="2300" b="1" dirty="0" err="1" smtClean="0"/>
              <a:t>전처리는</a:t>
            </a:r>
            <a:r>
              <a:rPr lang="ko-KR" altLang="en-US" sz="2300" b="1" dirty="0" smtClean="0"/>
              <a:t> 다른 개념임 </a:t>
            </a:r>
            <a:endParaRPr lang="en-US" altLang="ko-KR" sz="23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b="1" dirty="0" err="1" smtClean="0"/>
              <a:t>문헌분류는</a:t>
            </a:r>
            <a:r>
              <a:rPr lang="ko-KR" altLang="en-US" sz="2300" b="1" dirty="0" smtClean="0"/>
              <a:t> </a:t>
            </a:r>
            <a:r>
              <a:rPr lang="en-US" altLang="ko-KR" sz="2300" b="1" dirty="0" smtClean="0">
                <a:solidFill>
                  <a:schemeClr val="accent2"/>
                </a:solidFill>
              </a:rPr>
              <a:t>review </a:t>
            </a:r>
            <a:r>
              <a:rPr lang="ko-KR" altLang="en-US" sz="2300" b="1" dirty="0" smtClean="0">
                <a:solidFill>
                  <a:schemeClr val="accent2"/>
                </a:solidFill>
              </a:rPr>
              <a:t>및 텍스트 </a:t>
            </a:r>
            <a:r>
              <a:rPr lang="ko-KR" altLang="en-US" sz="2300" b="1" dirty="0" err="1" smtClean="0">
                <a:solidFill>
                  <a:schemeClr val="accent2"/>
                </a:solidFill>
              </a:rPr>
              <a:t>마이닝에</a:t>
            </a:r>
            <a:r>
              <a:rPr lang="ko-KR" altLang="en-US" sz="2300" b="1" dirty="0" smtClean="0">
                <a:solidFill>
                  <a:schemeClr val="accent2"/>
                </a:solidFill>
              </a:rPr>
              <a:t> 사용할 </a:t>
            </a:r>
            <a:r>
              <a:rPr lang="en-US" altLang="ko-KR" sz="2300" b="1" dirty="0" smtClean="0">
                <a:solidFill>
                  <a:schemeClr val="accent2"/>
                </a:solidFill>
              </a:rPr>
              <a:t>raw </a:t>
            </a:r>
            <a:r>
              <a:rPr lang="ko-KR" altLang="en-US" sz="2300" b="1" dirty="0" smtClean="0">
                <a:solidFill>
                  <a:schemeClr val="accent2"/>
                </a:solidFill>
              </a:rPr>
              <a:t>데이터</a:t>
            </a:r>
            <a:r>
              <a:rPr lang="ko-KR" altLang="en-US" sz="2300" b="1" dirty="0" smtClean="0"/>
              <a:t>를 의미하며</a:t>
            </a:r>
            <a:r>
              <a:rPr lang="en-US" altLang="ko-KR" sz="2300" b="1" dirty="0" smtClean="0"/>
              <a:t>, </a:t>
            </a:r>
            <a:r>
              <a:rPr lang="ko-KR" altLang="en-US" sz="2300" b="1" dirty="0" smtClean="0"/>
              <a:t>텍스트 </a:t>
            </a:r>
            <a:r>
              <a:rPr lang="ko-KR" altLang="en-US" sz="2300" b="1" dirty="0" err="1" smtClean="0"/>
              <a:t>전처리는</a:t>
            </a:r>
            <a:r>
              <a:rPr lang="ko-KR" altLang="en-US" sz="2300" b="1" dirty="0" smtClean="0"/>
              <a:t> </a:t>
            </a:r>
            <a:r>
              <a:rPr lang="ko-KR" altLang="en-US" sz="2300" b="1" dirty="0" smtClean="0">
                <a:solidFill>
                  <a:schemeClr val="accent2"/>
                </a:solidFill>
              </a:rPr>
              <a:t>텍스트 </a:t>
            </a:r>
            <a:r>
              <a:rPr lang="ko-KR" altLang="en-US" sz="2300" b="1" dirty="0" err="1" smtClean="0">
                <a:solidFill>
                  <a:schemeClr val="accent2"/>
                </a:solidFill>
              </a:rPr>
              <a:t>마이닝</a:t>
            </a:r>
            <a:r>
              <a:rPr lang="en-US" altLang="ko-KR" sz="23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300" b="1" dirty="0" smtClean="0">
                <a:solidFill>
                  <a:schemeClr val="accent2"/>
                </a:solidFill>
              </a:rPr>
              <a:t>분석 시 필요 없는 텍스트들을 제거하는 과정</a:t>
            </a:r>
            <a:r>
              <a:rPr lang="ko-KR" altLang="en-US" sz="2300" b="1" dirty="0" smtClean="0"/>
              <a:t>을 의미함 </a:t>
            </a:r>
            <a:r>
              <a:rPr lang="ko-KR" altLang="en-US" sz="2300" b="1" dirty="0" smtClean="0">
                <a:latin typeface="맑은 고딕" panose="020B0503020000020004" pitchFamily="50" charset="-127"/>
              </a:rPr>
              <a:t>→ </a:t>
            </a:r>
            <a:r>
              <a:rPr lang="en-US" altLang="ko-KR" sz="2300" b="1" dirty="0" smtClean="0">
                <a:latin typeface="맑은 고딕" panose="020B0503020000020004" pitchFamily="50" charset="-127"/>
              </a:rPr>
              <a:t>and, of, but </a:t>
            </a:r>
            <a:r>
              <a:rPr lang="ko-KR" altLang="en-US" sz="2300" b="1" dirty="0" smtClean="0">
                <a:latin typeface="맑은 고딕" panose="020B0503020000020004" pitchFamily="50" charset="-127"/>
              </a:rPr>
              <a:t>등등 </a:t>
            </a:r>
            <a:endParaRPr lang="en-US" altLang="ko-KR" sz="23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b="1" dirty="0" err="1" smtClean="0"/>
              <a:t>문헌수집</a:t>
            </a:r>
            <a:r>
              <a:rPr lang="ko-KR" altLang="en-US" sz="2300" b="1" dirty="0" smtClean="0"/>
              <a:t> 및 분류와</a:t>
            </a:r>
            <a:r>
              <a:rPr lang="en-US" altLang="ko-KR" sz="2300" b="1" dirty="0" smtClean="0"/>
              <a:t>, </a:t>
            </a:r>
            <a:r>
              <a:rPr lang="ko-KR" altLang="en-US" sz="2300" b="1" dirty="0" smtClean="0"/>
              <a:t>텍스트 </a:t>
            </a:r>
            <a:r>
              <a:rPr lang="ko-KR" altLang="en-US" sz="2300" b="1" dirty="0" err="1" smtClean="0"/>
              <a:t>전처리에</a:t>
            </a:r>
            <a:r>
              <a:rPr lang="ko-KR" altLang="en-US" sz="2300" b="1" dirty="0" smtClean="0"/>
              <a:t> 얼마나 많은 노력을 기울이는지에 따라 분석결과의 품질</a:t>
            </a:r>
            <a:r>
              <a:rPr lang="en-US" altLang="ko-KR" sz="2300" b="1" dirty="0" smtClean="0"/>
              <a:t>(quality)</a:t>
            </a:r>
            <a:r>
              <a:rPr lang="ko-KR" altLang="en-US" sz="2300" b="1" dirty="0" smtClean="0"/>
              <a:t>가</a:t>
            </a:r>
            <a:r>
              <a:rPr lang="en-US" altLang="ko-KR" sz="2300" b="1" dirty="0" smtClean="0"/>
              <a:t> </a:t>
            </a:r>
            <a:r>
              <a:rPr lang="ko-KR" altLang="en-US" sz="2300" b="1" dirty="0" smtClean="0"/>
              <a:t>크게 달라지기 때문에 중요한 단계 </a:t>
            </a:r>
            <a:r>
              <a:rPr lang="ko-KR" altLang="en-US" sz="2400" b="1" dirty="0">
                <a:latin typeface="맑은 고딕" panose="020B0503020000020004" pitchFamily="50" charset="-127"/>
              </a:rPr>
              <a:t>→ </a:t>
            </a:r>
            <a:r>
              <a:rPr lang="en-US" altLang="ko-KR" sz="2300" b="1" dirty="0" smtClean="0"/>
              <a:t>2</a:t>
            </a:r>
            <a:r>
              <a:rPr lang="ko-KR" altLang="en-US" sz="2300" b="1" dirty="0" smtClean="0"/>
              <a:t>가지 과정을 특히 신경 쓸 필요가 있음</a:t>
            </a:r>
            <a:endParaRPr lang="en-US" altLang="ko-KR" sz="23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4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8316" y="1050867"/>
            <a:ext cx="7532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>
                <a:latin typeface="+mj-lt"/>
                <a:ea typeface="나눔스퀘어 ExtraBold" panose="020B0600000101010101" pitchFamily="50" charset="-127"/>
              </a:rPr>
              <a:t>의 데이터구조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628" y="2528194"/>
            <a:ext cx="8232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R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에서 가장 기본이 되는 데이터구조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동일한 유형의 데이터가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1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차원으로 구성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벡터 중에서 구성인자가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1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개인 것을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‘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스칼라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’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라고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함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800" y="1820308"/>
            <a:ext cx="3315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벡터 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(Vector)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3628" y="4402404"/>
            <a:ext cx="836459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V1 &lt;- c(1,2,3)			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</a:t>
            </a:r>
            <a:r>
              <a:rPr lang="ko-KR" altLang="en-US" sz="2400" b="1" dirty="0" err="1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숫자형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 벡터</a:t>
            </a:r>
            <a:endParaRPr lang="en-US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V2 &lt;- c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(“Kim”, “Kang”,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“Choi”)	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문자형 벡터</a:t>
            </a:r>
            <a:endParaRPr lang="en-US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V3 &lt;- c(TRUE, TRUE, FALSE)	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논리형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벡터</a:t>
            </a:r>
            <a:endParaRPr lang="en-US" altLang="ko-KR" sz="2400" b="1" dirty="0" smtClean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V4 &lt;- c(1)                             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스칼라</a:t>
            </a:r>
            <a:endParaRPr lang="en-US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30977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1940" y="1062262"/>
            <a:ext cx="7532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>
                <a:latin typeface="+mj-lt"/>
                <a:ea typeface="나눔스퀘어 ExtraBold" panose="020B0600000101010101" pitchFamily="50" charset="-127"/>
              </a:rPr>
              <a:t>의 데이터구조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18094" y="1770783"/>
            <a:ext cx="4473372" cy="66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일률적인 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벡터생성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: </a:t>
            </a:r>
            <a:r>
              <a:rPr lang="en-US" altLang="ko-KR" sz="2800" b="1" dirty="0" err="1">
                <a:latin typeface="+mj-lt"/>
                <a:ea typeface="나눔스퀘어" panose="020B0600000101010101" pitchFamily="50" charset="-127"/>
              </a:rPr>
              <a:t>seq</a:t>
            </a:r>
            <a:r>
              <a:rPr lang="en-US" altLang="ko-KR" sz="2800" b="1" dirty="0" smtClean="0">
                <a:latin typeface="+mj-lt"/>
                <a:ea typeface="나눔스퀘어" panose="020B0600000101010101" pitchFamily="50" charset="-127"/>
              </a:rPr>
              <a:t>(  )</a:t>
            </a:r>
            <a:endParaRPr lang="en-US" altLang="ko-KR" sz="28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152" y="1817045"/>
            <a:ext cx="3355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벡터 생성 함수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246" y="2757147"/>
            <a:ext cx="466015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&gt; x &lt;- seq(1,10) </a:t>
            </a:r>
            <a:r>
              <a:rPr lang="pt-BR" altLang="ko-KR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1-10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까지의</a:t>
            </a:r>
            <a:r>
              <a:rPr lang="ko-KR" altLang="en-US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 수열</a:t>
            </a:r>
            <a:endParaRPr lang="pt-BR" altLang="ko-KR" sz="20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&gt; x </a:t>
            </a:r>
          </a:p>
          <a:p>
            <a:pPr algn="just">
              <a:lnSpc>
                <a:spcPct val="150000"/>
              </a:lnSpc>
            </a:pP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[1] 1 2 3 4 5 6 7 8 9 </a:t>
            </a: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246" y="4874774"/>
            <a:ext cx="466015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&gt; y &lt;- </a:t>
            </a: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1:10 </a:t>
            </a:r>
            <a:r>
              <a:rPr lang="pt-BR" altLang="ko-KR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1-10</a:t>
            </a:r>
            <a:r>
              <a:rPr lang="ko-KR" altLang="en-US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까지 벡터</a:t>
            </a:r>
            <a:endParaRPr lang="pt-BR" altLang="ko-KR" sz="20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&gt; y </a:t>
            </a:r>
          </a:p>
          <a:p>
            <a:pPr algn="just">
              <a:lnSpc>
                <a:spcPct val="150000"/>
              </a:lnSpc>
            </a:pP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&gt; [</a:t>
            </a: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1] 1 2 3 4 5 6 7 8 9 </a:t>
            </a: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10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3567" y="2757147"/>
            <a:ext cx="481991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+mj-lt"/>
              </a:rPr>
              <a:t># 1-10</a:t>
            </a:r>
            <a:r>
              <a:rPr lang="ko-KR" altLang="en-US" sz="2000" b="1" dirty="0">
                <a:solidFill>
                  <a:srgbClr val="C00000"/>
                </a:solidFill>
                <a:latin typeface="+mj-lt"/>
              </a:rPr>
              <a:t>까지 숫자 중 간격 </a:t>
            </a:r>
            <a:r>
              <a:rPr lang="en-US" altLang="ko-KR" sz="2000" b="1" dirty="0">
                <a:solidFill>
                  <a:srgbClr val="C00000"/>
                </a:solidFill>
                <a:latin typeface="+mj-lt"/>
              </a:rPr>
              <a:t>4</a:t>
            </a:r>
            <a:r>
              <a:rPr lang="pl-PL" altLang="ko-KR" sz="2000" b="1" dirty="0">
                <a:solidFill>
                  <a:srgbClr val="C00000"/>
                </a:solidFill>
                <a:latin typeface="+mj-lt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pl-PL" altLang="ko-KR" sz="2000" b="1" dirty="0" smtClean="0">
                <a:latin typeface="+mj-lt"/>
              </a:rPr>
              <a:t>z </a:t>
            </a:r>
            <a:r>
              <a:rPr lang="pl-PL" altLang="ko-KR" sz="2000" b="1" dirty="0">
                <a:latin typeface="+mj-lt"/>
              </a:rPr>
              <a:t>&lt;- seq(1,10, by=4</a:t>
            </a:r>
            <a:r>
              <a:rPr lang="pl-PL" altLang="ko-KR" sz="2000" b="1" dirty="0" smtClean="0">
                <a:latin typeface="+mj-lt"/>
              </a:rPr>
              <a:t>)</a:t>
            </a:r>
            <a:r>
              <a:rPr lang="en-US" altLang="ko-KR" sz="2000" b="1" dirty="0" smtClean="0">
                <a:latin typeface="+mj-lt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dirty="0" smtClean="0">
                <a:latin typeface="+mj-lt"/>
              </a:rPr>
              <a:t>&gt; </a:t>
            </a:r>
            <a:r>
              <a:rPr lang="pl-PL" altLang="ko-KR" sz="2000" b="1" dirty="0">
                <a:latin typeface="+mj-lt"/>
              </a:rPr>
              <a:t>z </a:t>
            </a:r>
            <a:endParaRPr lang="en-US" altLang="ko-KR" sz="2000" b="1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pl-PL" altLang="ko-KR" sz="2000" b="1" dirty="0">
                <a:latin typeface="+mj-lt"/>
              </a:rPr>
              <a:t>[1] 1 5 9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79606" y="4874774"/>
            <a:ext cx="4819914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+mj-lt"/>
              </a:rPr>
              <a:t># 1-10</a:t>
            </a:r>
            <a:r>
              <a:rPr lang="ko-KR" altLang="en-US" sz="2000" b="1" dirty="0">
                <a:solidFill>
                  <a:srgbClr val="C00000"/>
                </a:solidFill>
                <a:latin typeface="+mj-lt"/>
              </a:rPr>
              <a:t>까지 </a:t>
            </a:r>
            <a:r>
              <a:rPr lang="en-US" altLang="ko-KR" sz="2000" b="1" dirty="0">
                <a:solidFill>
                  <a:srgbClr val="C00000"/>
                </a:solidFill>
                <a:latin typeface="+mj-lt"/>
              </a:rPr>
              <a:t>4</a:t>
            </a:r>
            <a:r>
              <a:rPr lang="ko-KR" altLang="en-US" sz="2000" b="1" dirty="0">
                <a:solidFill>
                  <a:srgbClr val="C00000"/>
                </a:solidFill>
                <a:latin typeface="+mj-lt"/>
              </a:rPr>
              <a:t>개의 원소를 갖는 등차수열 </a:t>
            </a:r>
            <a:r>
              <a:rPr lang="pl-PL" altLang="ko-KR" sz="2000" b="1" dirty="0">
                <a:solidFill>
                  <a:srgbClr val="C00000"/>
                </a:solidFill>
                <a:latin typeface="+mj-lt"/>
              </a:rPr>
              <a:t> </a:t>
            </a:r>
            <a:endParaRPr lang="en-US" altLang="ko-KR" sz="2000" b="1" dirty="0">
              <a:solidFill>
                <a:srgbClr val="C00000"/>
              </a:solidFill>
              <a:latin typeface="+mj-lt"/>
            </a:endParaRPr>
          </a:p>
          <a:p>
            <a:pPr algn="just">
              <a:lnSpc>
                <a:spcPct val="130000"/>
              </a:lnSpc>
            </a:pPr>
            <a:r>
              <a:rPr lang="pl-PL" altLang="ko-KR" sz="2000" b="1" dirty="0" smtClean="0">
                <a:latin typeface="+mj-lt"/>
              </a:rPr>
              <a:t>z </a:t>
            </a:r>
            <a:r>
              <a:rPr lang="pl-PL" altLang="ko-KR" sz="2000" b="1" dirty="0">
                <a:latin typeface="+mj-lt"/>
              </a:rPr>
              <a:t>&lt;- seq(1,10, </a:t>
            </a:r>
            <a:r>
              <a:rPr lang="en-US" altLang="ko-KR" sz="2000" b="1" dirty="0" err="1">
                <a:latin typeface="+mj-lt"/>
              </a:rPr>
              <a:t>length.out</a:t>
            </a:r>
            <a:r>
              <a:rPr lang="en-US" altLang="ko-KR" sz="2000" b="1" dirty="0">
                <a:latin typeface="+mj-lt"/>
              </a:rPr>
              <a:t>=4</a:t>
            </a:r>
            <a:r>
              <a:rPr lang="pl-PL" altLang="ko-KR" sz="2000" b="1" dirty="0" smtClean="0">
                <a:latin typeface="+mj-lt"/>
              </a:rPr>
              <a:t>)</a:t>
            </a:r>
            <a:r>
              <a:rPr lang="en-US" altLang="ko-KR" sz="2000" b="1" dirty="0" smtClean="0">
                <a:latin typeface="+mj-lt"/>
              </a:rPr>
              <a:t> </a:t>
            </a:r>
          </a:p>
          <a:p>
            <a:pPr algn="just">
              <a:lnSpc>
                <a:spcPct val="130000"/>
              </a:lnSpc>
            </a:pPr>
            <a:r>
              <a:rPr lang="en-US" altLang="ko-KR" sz="2000" b="1" dirty="0" smtClean="0">
                <a:latin typeface="+mj-lt"/>
              </a:rPr>
              <a:t>&gt; </a:t>
            </a:r>
            <a:r>
              <a:rPr lang="pl-PL" altLang="ko-KR" sz="2000" b="1" dirty="0">
                <a:latin typeface="+mj-lt"/>
              </a:rPr>
              <a:t>z </a:t>
            </a:r>
            <a:endParaRPr lang="en-US" altLang="ko-KR" sz="2000" b="1" dirty="0">
              <a:latin typeface="+mj-lt"/>
            </a:endParaRPr>
          </a:p>
          <a:p>
            <a:pPr algn="just">
              <a:lnSpc>
                <a:spcPct val="130000"/>
              </a:lnSpc>
            </a:pPr>
            <a:r>
              <a:rPr lang="pl-PL" altLang="ko-KR" sz="2000" b="1" dirty="0">
                <a:latin typeface="+mj-lt"/>
              </a:rPr>
              <a:t>[1] 1 </a:t>
            </a:r>
            <a:r>
              <a:rPr lang="en-US" altLang="ko-KR" sz="2000" b="1" dirty="0">
                <a:latin typeface="+mj-lt"/>
              </a:rPr>
              <a:t>4 7 </a:t>
            </a:r>
            <a:r>
              <a:rPr lang="en-US" altLang="ko-KR" sz="2000" b="1" dirty="0" smtClean="0">
                <a:latin typeface="+mj-lt"/>
              </a:rPr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31919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3486" y="1114116"/>
            <a:ext cx="7532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>
                <a:latin typeface="+mj-lt"/>
                <a:ea typeface="나눔스퀘어 ExtraBold" panose="020B0600000101010101" pitchFamily="50" charset="-127"/>
              </a:rPr>
              <a:t>의 데이터구조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42" y="1981673"/>
            <a:ext cx="3355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벡터 생성 함수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142" y="3032569"/>
            <a:ext cx="428192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x &lt;- seq(1,3) 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x 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[1] 1 2 3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rep(x, times=3</a:t>
            </a:r>
            <a:r>
              <a:rPr lang="pt-BR" altLang="ko-KR" sz="2400" b="1" dirty="0" smtClean="0">
                <a:latin typeface="+mj-lt"/>
                <a:ea typeface="나눔스퀘어" panose="020B0600000101010101" pitchFamily="50" charset="-127"/>
              </a:rPr>
              <a:t>) </a:t>
            </a:r>
            <a:r>
              <a:rPr lang="pt-BR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#3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번 반복</a:t>
            </a:r>
            <a:endParaRPr lang="pt-BR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1 2 3 1 2 3 1 2 3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0542" y="3032569"/>
            <a:ext cx="617249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x &lt;- seq(1,3) 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x 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[1] 1 2 3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rep(x,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each</a:t>
            </a: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=3</a:t>
            </a:r>
            <a:r>
              <a:rPr lang="pt-BR" altLang="ko-KR" sz="2400" b="1" dirty="0" smtClean="0">
                <a:latin typeface="+mj-lt"/>
                <a:ea typeface="나눔스퀘어" panose="020B0600000101010101" pitchFamily="50" charset="-127"/>
              </a:rPr>
              <a:t>) </a:t>
            </a:r>
            <a:r>
              <a:rPr lang="pt-BR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각 숫자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3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번 반복</a:t>
            </a:r>
            <a:endParaRPr lang="pt-BR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1 1 1 2 2 2 3 3 3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2753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559" y="965406"/>
            <a:ext cx="7532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>
                <a:latin typeface="+mj-lt"/>
                <a:ea typeface="나눔스퀘어 ExtraBold" panose="020B0600000101010101" pitchFamily="50" charset="-127"/>
              </a:rPr>
              <a:t>의 데이터구조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42" y="1744134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벡터의 원소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035" y="2662528"/>
            <a:ext cx="5307405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0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1-20</a:t>
            </a:r>
            <a:r>
              <a:rPr lang="ko-KR" altLang="en-US" sz="20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숫자 중 간격이 </a:t>
            </a:r>
            <a:r>
              <a:rPr lang="en-US" altLang="ko-KR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3</a:t>
            </a:r>
            <a:endParaRPr lang="pt-BR" altLang="ko-KR" sz="2000" b="1" dirty="0" smtClean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x </a:t>
            </a: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&lt;- seq(1,20,by=3</a:t>
            </a: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) </a:t>
            </a:r>
          </a:p>
          <a:p>
            <a:pPr algn="just">
              <a:lnSpc>
                <a:spcPct val="150000"/>
              </a:lnSpc>
            </a:pP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x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+mj-lt"/>
              </a:rPr>
              <a:t>[1] 1 4 7 10 13 16 19</a:t>
            </a:r>
            <a:endParaRPr lang="pt-BR" altLang="ko-KR" sz="20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x[c(1,3,5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)] </a:t>
            </a:r>
            <a:r>
              <a:rPr lang="en-US" altLang="ko-KR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1,3,5 </a:t>
            </a:r>
            <a:r>
              <a:rPr lang="ko-KR" altLang="en-US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번째 숫자 </a:t>
            </a:r>
            <a:endParaRPr lang="en-US" altLang="ko-KR" sz="20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+mj-lt"/>
              </a:rPr>
              <a:t>[1] 1 7 13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000" b="1" dirty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x[-c(2,4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)] </a:t>
            </a:r>
            <a:r>
              <a:rPr lang="en-US" altLang="ko-KR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2, 4</a:t>
            </a:r>
            <a:r>
              <a:rPr lang="ko-KR" altLang="en-US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번째 숫자 제외 </a:t>
            </a:r>
            <a:endParaRPr lang="en-US" altLang="ko-KR" sz="20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+mj-lt"/>
              </a:rPr>
              <a:t>[1] 1 7 13 16 19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8315" y="2662528"/>
            <a:ext cx="4281923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2</a:t>
            </a:r>
            <a:r>
              <a:rPr lang="ko-KR" altLang="en-US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보다 큰 벡터 </a:t>
            </a:r>
            <a:endParaRPr lang="pt-BR" altLang="ko-KR" sz="2000" b="1" dirty="0" smtClean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x[x&gt;2]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+mj-lt"/>
              </a:rPr>
              <a:t>[1] 4 7 10 13 16 19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3,4</a:t>
            </a:r>
            <a:r>
              <a:rPr lang="ko-KR" altLang="en-US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번째 벡터에 숫자 </a:t>
            </a:r>
            <a:r>
              <a:rPr lang="en-US" altLang="ko-KR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10 </a:t>
            </a:r>
            <a:r>
              <a:rPr lang="ko-KR" altLang="en-US" sz="20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기입 </a:t>
            </a:r>
            <a:endParaRPr lang="pt-BR" altLang="ko-KR" sz="2000" b="1" dirty="0" smtClean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en-US" altLang="ko-KR" sz="2000" b="1" dirty="0">
                <a:latin typeface="+mj-lt"/>
                <a:ea typeface="나눔스퀘어" panose="020B0600000101010101" pitchFamily="50" charset="-127"/>
              </a:rPr>
              <a:t>x[c(3,4)] &lt;- 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10</a:t>
            </a:r>
          </a:p>
          <a:p>
            <a:pPr algn="just">
              <a:lnSpc>
                <a:spcPct val="150000"/>
              </a:lnSpc>
            </a:pPr>
            <a:r>
              <a:rPr lang="pt-BR" altLang="ko-KR" sz="2000" b="1" dirty="0" smtClean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en-US" altLang="ko-KR" sz="2000" b="1" dirty="0" smtClean="0">
                <a:latin typeface="+mj-lt"/>
                <a:ea typeface="나눔스퀘어" panose="020B0600000101010101" pitchFamily="50" charset="-127"/>
              </a:rPr>
              <a:t>x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+mj-lt"/>
              </a:rPr>
              <a:t>[1] 1 4 10 10 13 16 </a:t>
            </a:r>
            <a:r>
              <a:rPr lang="en-US" altLang="ko-KR" sz="2000" b="1" dirty="0" smtClean="0">
                <a:latin typeface="+mj-lt"/>
              </a:rPr>
              <a:t>19</a:t>
            </a:r>
          </a:p>
          <a:p>
            <a:pPr algn="just">
              <a:lnSpc>
                <a:spcPct val="150000"/>
              </a:lnSpc>
            </a:pP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30238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1" y="3170677"/>
            <a:ext cx="917956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x &lt;- c(x,7</a:t>
            </a:r>
            <a:r>
              <a:rPr lang="pt-BR" altLang="ko-KR" sz="2400" b="1" dirty="0" smtClean="0">
                <a:latin typeface="+mj-lt"/>
                <a:ea typeface="나눔스퀘어" panose="020B0600000101010101" pitchFamily="50" charset="-127"/>
              </a:rPr>
              <a:t>) </a:t>
            </a:r>
            <a:r>
              <a:rPr lang="pt-BR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벡터 다음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7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숫자 추가</a:t>
            </a:r>
            <a:endParaRPr lang="pt-BR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x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[1] 1 4 10 10 13 16 19 7</a:t>
            </a:r>
            <a:endParaRPr lang="pt-BR" altLang="ko-KR" sz="24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append (x, 11, after=3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)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x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의 벡터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3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번째 숫자 이후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11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추가 </a:t>
            </a:r>
            <a:endParaRPr lang="en-US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 [1] 1 4 10 11 10 13 16 19 7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212" y="2233625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벡터의 원소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105" y="1350127"/>
            <a:ext cx="7532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j-lt"/>
                <a:ea typeface="나눔스퀘어 ExtraBold" panose="020B0600000101010101" pitchFamily="50" charset="-127"/>
              </a:rPr>
              <a:t>R</a:t>
            </a:r>
            <a:r>
              <a:rPr lang="ko-KR" altLang="en-US" sz="4400" b="1" dirty="0">
                <a:latin typeface="+mj-lt"/>
                <a:ea typeface="나눔스퀘어 ExtraBold" panose="020B0600000101010101" pitchFamily="50" charset="-127"/>
              </a:rPr>
              <a:t>의 데이터구조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224945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24096" y="1249000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벡터의 연산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189887"/>
            <a:ext cx="4281923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var</a:t>
            </a: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 &lt;- c(1,2,3)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var2 &lt;- c(3,4,5)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var – </a:t>
            </a:r>
            <a:r>
              <a:rPr lang="pt-BR" altLang="ko-KR" sz="2400" b="1" dirty="0" smtClean="0">
                <a:latin typeface="+mj-lt"/>
                <a:ea typeface="나눔스퀘어" panose="020B0600000101010101" pitchFamily="50" charset="-127"/>
              </a:rPr>
              <a:t>var2</a:t>
            </a:r>
            <a:endParaRPr lang="pt-BR" altLang="ko-KR" sz="24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   [1] -2-2-2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var + </a:t>
            </a:r>
            <a:r>
              <a:rPr lang="pt-BR" altLang="ko-KR" sz="2400" b="1" dirty="0" smtClean="0">
                <a:latin typeface="+mj-lt"/>
                <a:ea typeface="나눔스퀘어" panose="020B0600000101010101" pitchFamily="50" charset="-127"/>
              </a:rPr>
              <a:t>var2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   [1] 4 6 8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4978" y="2189887"/>
            <a:ext cx="547006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union(var, var2</a:t>
            </a:r>
            <a:r>
              <a:rPr lang="pt-BR" altLang="ko-KR" sz="2400" b="1" dirty="0" smtClean="0">
                <a:latin typeface="+mj-lt"/>
                <a:ea typeface="나눔스퀘어" panose="020B0600000101010101" pitchFamily="50" charset="-127"/>
              </a:rPr>
              <a:t>) </a:t>
            </a:r>
            <a:r>
              <a:rPr lang="pt-BR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벡터 간 결합 </a:t>
            </a:r>
            <a:endParaRPr lang="pt-BR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   [1] 1 2 3 4 5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9248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92100" y="1229863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벡터의 연산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299" y="2151787"/>
            <a:ext cx="10235223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setdiff(var, var2)		</a:t>
            </a:r>
            <a:r>
              <a:rPr lang="pt-BR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en-US" altLang="ko-KR" sz="2400" b="1" dirty="0" err="1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var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에는 있는데 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var2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에는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없는 요소</a:t>
            </a:r>
            <a:endParaRPr lang="en-US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   [1] 1 2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setdiff(var2, var)  </a:t>
            </a:r>
            <a:r>
              <a:rPr lang="pt-BR" altLang="ko-KR" sz="2400" b="1" dirty="0" smtClean="0">
                <a:latin typeface="+mj-lt"/>
                <a:ea typeface="나눔스퀘어" panose="020B0600000101010101" pitchFamily="50" charset="-127"/>
              </a:rPr>
              <a:t>       </a:t>
            </a:r>
            <a:r>
              <a:rPr lang="pt-BR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var2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에는 있는데 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var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에는 없는 요소</a:t>
            </a:r>
            <a:endParaRPr lang="pt-BR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   [1] 4 5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intersect(var, var2) 	</a:t>
            </a:r>
            <a:r>
              <a:rPr lang="pt-BR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var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과 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var2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에 공통으로 있는 요소</a:t>
            </a:r>
            <a:endParaRPr lang="pt-BR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   [1]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38585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5889" y="1229863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벡터의 연산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2534" y="2215287"/>
            <a:ext cx="869366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var</a:t>
            </a:r>
            <a:endParaRPr lang="pt-BR" altLang="ko-KR" sz="2400" b="1" dirty="0"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   [1] 1 2 3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3 %in% var 		</a:t>
            </a:r>
            <a:r>
              <a:rPr lang="pt-BR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en-US" altLang="ko-KR" sz="2400" b="1" dirty="0" err="1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Var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에 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3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이 있는지 검색함</a:t>
            </a:r>
            <a:endParaRPr lang="pt-BR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   [1] TRUE</a:t>
            </a: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&gt; 7 %in% var	 	</a:t>
            </a:r>
            <a:r>
              <a:rPr lang="pt-BR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var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에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 7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이 있는지 검색함</a:t>
            </a:r>
            <a:endParaRPr lang="pt-BR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pt-BR" altLang="ko-KR" sz="2400" b="1" dirty="0">
                <a:latin typeface="+mj-lt"/>
                <a:ea typeface="나눔스퀘어" panose="020B0600000101010101" pitchFamily="50" charset="-127"/>
              </a:rPr>
              <a:t>   [1] FALSE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348119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71037" y="2000568"/>
            <a:ext cx="8232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벡터를 여러 개 합친 형태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row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와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column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으로 구성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모든 데이터의 타입은 동일해야 함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001" y="1197672"/>
            <a:ext cx="317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행렬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(Matrix)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90790" y="4690032"/>
            <a:ext cx="166571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 개수 지정</a:t>
            </a:r>
            <a:endParaRPr lang="en-US" altLang="ko-KR" sz="20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752" y="4224431"/>
            <a:ext cx="453921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 1 &lt;- matrix (c(1,2,3,4)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75397" y="4224431"/>
            <a:ext cx="58498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 2 &lt;- matrix (c(1,2,3,4), </a:t>
            </a:r>
            <a:r>
              <a:rPr lang="en-US" altLang="ko-KR" sz="2400" b="1" dirty="0" err="1" smtClean="0">
                <a:latin typeface="+mj-lt"/>
                <a:ea typeface="나눔스퀘어" panose="020B0600000101010101" pitchFamily="50" charset="-127"/>
              </a:rPr>
              <a:t>nrow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=2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mat2 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69" y="5323160"/>
            <a:ext cx="4894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기본적으로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column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생성됨</a:t>
            </a:r>
            <a:endParaRPr lang="en-US" altLang="ko-KR" sz="24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0919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276200" y="2674461"/>
            <a:ext cx="1665715" cy="494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latin typeface="+mj-lt"/>
                <a:ea typeface="나눔스퀘어" panose="020B0600000101010101" pitchFamily="50" charset="-127"/>
              </a:rPr>
              <a:t>행 기준 입력</a:t>
            </a:r>
            <a:endParaRPr lang="en-US" altLang="ko-KR" sz="2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624" y="1249679"/>
            <a:ext cx="317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행렬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(Matrix)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146" y="2109980"/>
            <a:ext cx="9590077" cy="1128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mat3 &lt;- matrix (c(1,2,3,4), </a:t>
            </a:r>
            <a:r>
              <a:rPr lang="en-US" altLang="ko-KR" sz="2400" b="1" dirty="0" err="1" smtClean="0">
                <a:latin typeface="+mj-lt"/>
                <a:ea typeface="나눔스퀘어" panose="020B0600000101010101" pitchFamily="50" charset="-127"/>
              </a:rPr>
              <a:t>nrow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= 2, </a:t>
            </a:r>
            <a:r>
              <a:rPr lang="en-US" altLang="ko-KR" sz="2400" b="1" dirty="0" err="1" smtClean="0">
                <a:latin typeface="+mj-lt"/>
                <a:ea typeface="나눔스퀘어" panose="020B0600000101010101" pitchFamily="50" charset="-127"/>
              </a:rPr>
              <a:t>byrow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 = T) 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mat3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146" y="3791838"/>
            <a:ext cx="95900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mat3 &lt;- [1,]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1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열의 모든 요소 </a:t>
            </a:r>
            <a:endParaRPr lang="en-US" altLang="ko-KR" sz="2400" b="1" dirty="0" smtClean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mat3 &lt;- [,2]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2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행의 모든 요소 </a:t>
            </a:r>
            <a:endParaRPr lang="en-US" altLang="ko-KR" sz="2400" b="1" dirty="0" smtClean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mat3 &lt;- [2,2]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2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행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2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열의 요소 </a:t>
            </a:r>
            <a:endParaRPr lang="en-US" altLang="ko-KR" sz="2400" b="1" dirty="0" smtClean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mat3 &lt;- [1,2]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결과값은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? </a:t>
            </a:r>
            <a:endParaRPr lang="en-US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32641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2415" y="1225689"/>
            <a:ext cx="110596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(2) </a:t>
            </a:r>
            <a:r>
              <a:rPr lang="ko-KR" altLang="en-US" sz="2400" b="1" dirty="0" err="1" smtClean="0"/>
              <a:t>토큰화</a:t>
            </a:r>
            <a:r>
              <a:rPr lang="en-US" altLang="ko-KR" sz="2400" b="1" dirty="0" smtClean="0"/>
              <a:t>(tokenization)</a:t>
            </a:r>
            <a:r>
              <a:rPr lang="ko-KR" altLang="en-US" sz="2400" b="1" dirty="0" smtClean="0"/>
              <a:t> 하기 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텍스트는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단락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문장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단어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형태소 등 다양한 단위로 나눌 수 있음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텍스트의 기본 단위를 토큰</a:t>
            </a:r>
            <a:r>
              <a:rPr lang="en-US" altLang="ko-KR" sz="2400" b="1" dirty="0" smtClean="0"/>
              <a:t>(token)</a:t>
            </a:r>
            <a:r>
              <a:rPr lang="ko-KR" altLang="en-US" sz="2400" b="1" dirty="0" smtClean="0"/>
              <a:t>이라고 하며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기본적인 데이터 전처리 작업이 끝나면 텍스트를 분석 목적에 따라 토큰으로 나누는 작업을 함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 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→ </a:t>
            </a:r>
            <a:r>
              <a:rPr lang="ko-KR" altLang="en-US" sz="2400" b="1" dirty="0" smtClean="0"/>
              <a:t>이러한 작업을 </a:t>
            </a:r>
            <a:r>
              <a:rPr lang="ko-KR" altLang="en-US" sz="2400" b="1" dirty="0" err="1" smtClean="0"/>
              <a:t>토큰화</a:t>
            </a:r>
            <a:r>
              <a:rPr lang="en-US" altLang="ko-KR" sz="2400" b="1" dirty="0" smtClean="0"/>
              <a:t>(tokenization)</a:t>
            </a:r>
            <a:r>
              <a:rPr lang="ko-KR" altLang="en-US" sz="2400" b="1" dirty="0" smtClean="0"/>
              <a:t>이라 함 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 smtClean="0"/>
              <a:t>tidytext</a:t>
            </a:r>
            <a:r>
              <a:rPr lang="ko-KR" altLang="en-US" sz="2400" b="1" dirty="0" smtClean="0"/>
              <a:t>는 텍스트를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정돈된 데이터</a:t>
            </a:r>
            <a:r>
              <a:rPr lang="en-US" altLang="ko-KR" sz="2400" b="1" dirty="0" smtClean="0"/>
              <a:t>(tidy data) </a:t>
            </a:r>
            <a:r>
              <a:rPr lang="ko-KR" altLang="en-US" sz="2400" b="1" dirty="0" smtClean="0"/>
              <a:t>형태를 유지하면서 분석할 수 있게 도와주는 </a:t>
            </a:r>
            <a:r>
              <a:rPr lang="en-US" altLang="ko-KR" sz="2400" b="1" dirty="0" smtClean="0"/>
              <a:t>R</a:t>
            </a:r>
            <a:r>
              <a:rPr lang="ko-KR" altLang="en-US" sz="2400" b="1" dirty="0" smtClean="0"/>
              <a:t>의 패키지를 의미함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/>
              <a:t>t</a:t>
            </a:r>
            <a:r>
              <a:rPr lang="en-US" altLang="ko-KR" sz="2400" b="1" dirty="0" err="1" smtClean="0"/>
              <a:t>idytext</a:t>
            </a:r>
            <a:r>
              <a:rPr lang="ko-KR" altLang="en-US" sz="2400" b="1" dirty="0" smtClean="0"/>
              <a:t> 패키지의 </a:t>
            </a:r>
            <a:r>
              <a:rPr lang="en-US" altLang="ko-KR" sz="2400" b="1" dirty="0" err="1" smtClean="0"/>
              <a:t>unnest_tokens</a:t>
            </a:r>
            <a:r>
              <a:rPr lang="en-US" altLang="ko-KR" sz="2400" b="1" dirty="0" smtClean="0"/>
              <a:t>()</a:t>
            </a:r>
            <a:r>
              <a:rPr lang="ko-KR" altLang="en-US" sz="2400" b="1" dirty="0" smtClean="0"/>
              <a:t>를 이용하면 텍스트를 </a:t>
            </a:r>
            <a:r>
              <a:rPr lang="ko-KR" altLang="en-US" sz="2400" b="1" dirty="0" err="1" smtClean="0"/>
              <a:t>토큰화</a:t>
            </a:r>
            <a:r>
              <a:rPr lang="ko-KR" altLang="en-US" sz="2400" b="1" dirty="0" smtClean="0"/>
              <a:t> 할 수 있음</a:t>
            </a:r>
            <a:endParaRPr lang="en-US" altLang="ko-KR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/>
              <a:t>t</a:t>
            </a:r>
            <a:r>
              <a:rPr lang="en-US" altLang="ko-KR" sz="2400" b="1" dirty="0" err="1" smtClean="0"/>
              <a:t>idytext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및 </a:t>
            </a:r>
            <a:r>
              <a:rPr lang="en-US" altLang="ko-KR" sz="2400" b="1" dirty="0" err="1" smtClean="0"/>
              <a:t>dplyr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명령어 간 연결</a:t>
            </a:r>
            <a:r>
              <a:rPr lang="en-US" altLang="ko-KR" sz="2400" b="1" dirty="0" smtClean="0"/>
              <a:t>), ggplot2(</a:t>
            </a:r>
            <a:r>
              <a:rPr lang="ko-KR" altLang="en-US" sz="2400" b="1" dirty="0" smtClean="0"/>
              <a:t>시각화</a:t>
            </a:r>
            <a:r>
              <a:rPr lang="en-US" altLang="ko-KR" sz="2400" b="1" dirty="0" smtClean="0"/>
              <a:t>)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패키지를 함께 활용하면 편리하게 텍스트 분석을 할 수 있음 </a:t>
            </a:r>
            <a:endParaRPr lang="en-US" altLang="ko-KR" sz="2400" b="1" dirty="0" smtClean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79829" y="1801068"/>
            <a:ext cx="823257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800" b="1" dirty="0" smtClean="0">
                <a:latin typeface="+mj-lt"/>
                <a:ea typeface="나눔스퀘어" panose="020B0600000101010101" pitchFamily="50" charset="-127"/>
              </a:rPr>
              <a:t>행렬 계산</a:t>
            </a:r>
            <a:endParaRPr lang="en-US" altLang="ko-KR" sz="28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832" y="1062262"/>
            <a:ext cx="317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행렬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(Matrix)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829" y="2586693"/>
            <a:ext cx="1026563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latin typeface="+mj-lt"/>
              </a:rPr>
              <a:t>&gt; </a:t>
            </a:r>
            <a:r>
              <a:rPr lang="ko-KR" altLang="en-US" sz="2400" b="1" dirty="0" smtClean="0">
                <a:latin typeface="+mj-lt"/>
              </a:rPr>
              <a:t>mat2 </a:t>
            </a:r>
            <a:r>
              <a:rPr lang="ko-KR" altLang="en-US" sz="2400" b="1" dirty="0">
                <a:latin typeface="+mj-lt"/>
              </a:rPr>
              <a:t>&lt;- matrix(c(1,2,3,4,5,6), nrow = 2)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행 개수 지정 </a:t>
            </a:r>
            <a:endParaRPr lang="en-US" altLang="ko-KR" sz="2400" b="1" dirty="0" smtClean="0">
              <a:solidFill>
                <a:srgbClr val="C00000"/>
              </a:solidFill>
              <a:latin typeface="+mj-lt"/>
            </a:endParaRPr>
          </a:p>
          <a:p>
            <a:r>
              <a:rPr lang="en-US" altLang="ko-KR" sz="2400" b="1" dirty="0" smtClean="0">
                <a:latin typeface="+mj-lt"/>
              </a:rPr>
              <a:t>&gt; mat3 </a:t>
            </a:r>
            <a:r>
              <a:rPr lang="en-US" altLang="ko-KR" sz="2400" b="1" dirty="0">
                <a:latin typeface="+mj-lt"/>
              </a:rPr>
              <a:t>&lt;- matrix(c(1,2,3,4,5,6), </a:t>
            </a:r>
            <a:r>
              <a:rPr lang="en-US" altLang="ko-KR" sz="2400" b="1" dirty="0" err="1">
                <a:latin typeface="+mj-lt"/>
              </a:rPr>
              <a:t>nrow</a:t>
            </a:r>
            <a:r>
              <a:rPr lang="en-US" altLang="ko-KR" sz="2400" b="1" dirty="0">
                <a:latin typeface="+mj-lt"/>
              </a:rPr>
              <a:t> = 2, </a:t>
            </a:r>
            <a:r>
              <a:rPr lang="en-US" altLang="ko-KR" sz="2400" b="1" dirty="0" err="1">
                <a:latin typeface="+mj-lt"/>
              </a:rPr>
              <a:t>byrow</a:t>
            </a:r>
            <a:r>
              <a:rPr lang="en-US" altLang="ko-KR" sz="2400" b="1" dirty="0">
                <a:latin typeface="+mj-lt"/>
              </a:rPr>
              <a:t> = T) 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행 기준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</a:rPr>
              <a:t>입력</a:t>
            </a:r>
            <a:endParaRPr lang="en-US" altLang="ko-KR" sz="2400" b="1" dirty="0" smtClean="0">
              <a:solidFill>
                <a:srgbClr val="C00000"/>
              </a:solidFill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en-US" altLang="ko-KR" sz="2400" b="1" dirty="0" smtClean="0">
                <a:latin typeface="+mj-lt"/>
              </a:rPr>
              <a:t>&gt; mat2+mat3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9829" y="4572861"/>
            <a:ext cx="1026563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latin typeface="+mj-lt"/>
              </a:rPr>
              <a:t>&gt; </a:t>
            </a:r>
            <a:r>
              <a:rPr lang="ko-KR" altLang="en-US" sz="2400" b="1" dirty="0" smtClean="0">
                <a:latin typeface="+mj-lt"/>
              </a:rPr>
              <a:t>mat2 </a:t>
            </a:r>
            <a:r>
              <a:rPr lang="ko-KR" altLang="en-US" sz="2400" b="1" dirty="0">
                <a:latin typeface="+mj-lt"/>
              </a:rPr>
              <a:t>&lt;- matrix(c(1,2,3,4,5,6), nrow = </a:t>
            </a:r>
            <a:r>
              <a:rPr lang="en-US" altLang="ko-KR" sz="2400" b="1" dirty="0">
                <a:latin typeface="+mj-lt"/>
              </a:rPr>
              <a:t>3</a:t>
            </a:r>
            <a:r>
              <a:rPr lang="ko-KR" altLang="en-US" sz="2400" b="1" dirty="0" smtClean="0">
                <a:latin typeface="+mj-lt"/>
              </a:rPr>
              <a:t>)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행 개수 지정 </a:t>
            </a:r>
            <a:endParaRPr lang="en-US" altLang="ko-KR" sz="2400" b="1" dirty="0" smtClean="0">
              <a:solidFill>
                <a:srgbClr val="C00000"/>
              </a:solidFill>
              <a:latin typeface="+mj-lt"/>
            </a:endParaRPr>
          </a:p>
          <a:p>
            <a:r>
              <a:rPr lang="en-US" altLang="ko-KR" sz="2400" b="1" dirty="0" smtClean="0">
                <a:latin typeface="+mj-lt"/>
              </a:rPr>
              <a:t>&gt; mat3 </a:t>
            </a:r>
            <a:r>
              <a:rPr lang="en-US" altLang="ko-KR" sz="2400" b="1" dirty="0">
                <a:latin typeface="+mj-lt"/>
              </a:rPr>
              <a:t>&lt;- matrix(c(1,2,3,4,5,6), </a:t>
            </a:r>
            <a:r>
              <a:rPr lang="en-US" altLang="ko-KR" sz="2400" b="1" dirty="0" err="1">
                <a:latin typeface="+mj-lt"/>
              </a:rPr>
              <a:t>nrow</a:t>
            </a:r>
            <a:r>
              <a:rPr lang="en-US" altLang="ko-KR" sz="2400" b="1" dirty="0">
                <a:latin typeface="+mj-lt"/>
              </a:rPr>
              <a:t> = 2, </a:t>
            </a:r>
            <a:r>
              <a:rPr lang="en-US" altLang="ko-KR" sz="2400" b="1" dirty="0" err="1">
                <a:latin typeface="+mj-lt"/>
              </a:rPr>
              <a:t>byrow</a:t>
            </a:r>
            <a:r>
              <a:rPr lang="en-US" altLang="ko-KR" sz="2400" b="1" dirty="0">
                <a:latin typeface="+mj-lt"/>
              </a:rPr>
              <a:t> = T) </a:t>
            </a:r>
            <a:r>
              <a:rPr lang="en-US" altLang="ko-KR" sz="2400" b="1" dirty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행 기준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</a:rPr>
              <a:t>입력</a:t>
            </a:r>
            <a:endParaRPr lang="en-US" altLang="ko-KR" sz="2400" b="1" dirty="0" smtClean="0">
              <a:solidFill>
                <a:srgbClr val="C00000"/>
              </a:solidFill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en-US" altLang="ko-KR" sz="2400" b="1" dirty="0" smtClean="0">
                <a:latin typeface="+mj-lt"/>
              </a:rPr>
              <a:t>&gt; mat2%*%mat3 # %*% </a:t>
            </a:r>
            <a:r>
              <a:rPr lang="ko-KR" altLang="en-US" sz="2400" b="1" dirty="0" smtClean="0">
                <a:latin typeface="+mj-lt"/>
              </a:rPr>
              <a:t>행렬 계산 함수 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85159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99948" y="1745277"/>
            <a:ext cx="8232571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다양한 데이터 타입을 저장할 수 있는 자료형태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일반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Table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과 같은 자료구조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대부분의 데이터들은 데이터프레임에 저장됨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120" y="1037391"/>
            <a:ext cx="6186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데이터프레임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4000" b="1" dirty="0" err="1" smtClean="0">
                <a:latin typeface="+mj-lt"/>
                <a:ea typeface="나눔스퀘어" panose="020B0600000101010101" pitchFamily="50" charset="-127"/>
              </a:rPr>
              <a:t>DataFrame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)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94080" y="3829969"/>
          <a:ext cx="9479280" cy="221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9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Qty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Banana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Grape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Apple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Melon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3359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5120" y="2427086"/>
            <a:ext cx="981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아래 각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열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2400" b="1" dirty="0" err="1" smtClean="0">
                <a:latin typeface="+mj-lt"/>
                <a:ea typeface="나눔스퀘어" panose="020B0600000101010101" pitchFamily="50" charset="-127"/>
              </a:rPr>
              <a:t>Columm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)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에 </a:t>
            </a: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해당하는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데이터프레임을 </a:t>
            </a:r>
            <a:r>
              <a:rPr lang="ko-KR" altLang="en-US" sz="2400" b="1" dirty="0" err="1" smtClean="0">
                <a:latin typeface="+mj-lt"/>
                <a:ea typeface="나눔스퀘어" panose="020B0600000101010101" pitchFamily="50" charset="-127"/>
              </a:rPr>
              <a:t>생성하시오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120" y="1842311"/>
            <a:ext cx="5883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Vector</a:t>
            </a:r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로부터 </a:t>
            </a:r>
            <a:r>
              <a:rPr lang="en-US" altLang="ko-KR" sz="3200" b="1" dirty="0" err="1">
                <a:latin typeface="+mj-lt"/>
                <a:ea typeface="나눔스퀘어" panose="020B0600000101010101" pitchFamily="50" charset="-127"/>
              </a:rPr>
              <a:t>DataFrame</a:t>
            </a:r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 생성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120" y="1037391"/>
            <a:ext cx="6186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데이터프레임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4000" b="1" dirty="0" err="1" smtClean="0">
                <a:latin typeface="+mj-lt"/>
                <a:ea typeface="나눔스퀘어" panose="020B0600000101010101" pitchFamily="50" charset="-127"/>
              </a:rPr>
              <a:t>DataFrame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)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82320" y="3382929"/>
          <a:ext cx="9479280" cy="221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9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Qty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Americano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3,500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Latte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4,500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8740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5120" y="2427086"/>
            <a:ext cx="823257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+mj-lt"/>
                <a:ea typeface="나눔스퀘어" panose="020B0600000101010101" pitchFamily="50" charset="-127"/>
              </a:rPr>
              <a:t>아래 각 열에 해당하는 벡터를 생성하시오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120" y="1842311"/>
            <a:ext cx="5883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Vector</a:t>
            </a:r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로부터 </a:t>
            </a:r>
            <a:r>
              <a:rPr lang="en-US" altLang="ko-KR" sz="3200" b="1" dirty="0" err="1">
                <a:latin typeface="+mj-lt"/>
                <a:ea typeface="나눔스퀘어" panose="020B0600000101010101" pitchFamily="50" charset="-127"/>
              </a:rPr>
              <a:t>DataFrame</a:t>
            </a:r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 생성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574" y="1122141"/>
            <a:ext cx="6186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데이터프레임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4000" b="1" dirty="0" err="1" smtClean="0">
                <a:latin typeface="+mj-lt"/>
                <a:ea typeface="나눔스퀘어" panose="020B0600000101010101" pitchFamily="50" charset="-127"/>
              </a:rPr>
              <a:t>DataFrame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)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320" y="3249767"/>
            <a:ext cx="1014984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no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&lt;- c(1,2,3,4) 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name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&lt;- c("</a:t>
            </a:r>
            <a:r>
              <a:rPr lang="en-US" altLang="ko-KR" sz="2400" b="1" dirty="0" err="1">
                <a:latin typeface="+mj-lt"/>
                <a:ea typeface="나눔스퀘어" panose="020B0600000101010101" pitchFamily="50" charset="-127"/>
              </a:rPr>
              <a:t>americano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", "latte", "tea", "</a:t>
            </a:r>
            <a:r>
              <a:rPr lang="en-US" altLang="ko-KR" sz="2400" b="1" dirty="0" err="1">
                <a:latin typeface="+mj-lt"/>
                <a:ea typeface="나눔스퀘어" panose="020B0600000101010101" pitchFamily="50" charset="-127"/>
              </a:rPr>
              <a:t>ade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")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문자열 지정 </a:t>
            </a:r>
            <a:endParaRPr lang="en-US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price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&lt;- c(3500, 4000, 4500, 5000)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</a:t>
            </a:r>
            <a:r>
              <a:rPr lang="en-US" altLang="ko-KR" sz="2400" b="1" dirty="0" err="1" smtClean="0">
                <a:latin typeface="+mj-lt"/>
                <a:ea typeface="나눔스퀘어" panose="020B0600000101010101" pitchFamily="50" charset="-127"/>
              </a:rPr>
              <a:t>qty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&lt;- c(10, 6, 4, 7)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&gt; sales 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&lt;- </a:t>
            </a:r>
            <a:r>
              <a:rPr lang="en-US" altLang="ko-KR" sz="2400" b="1" dirty="0" err="1" smtClean="0">
                <a:latin typeface="+mj-lt"/>
                <a:ea typeface="나눔스퀘어" panose="020B0600000101010101" pitchFamily="50" charset="-127"/>
              </a:rPr>
              <a:t>data.frame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(no, name</a:t>
            </a:r>
            <a:r>
              <a:rPr lang="en-US" altLang="ko-KR" sz="2400" b="1" dirty="0">
                <a:latin typeface="+mj-lt"/>
                <a:ea typeface="나눔스퀘어" panose="020B0600000101010101" pitchFamily="50" charset="-127"/>
              </a:rPr>
              <a:t>, price, </a:t>
            </a:r>
            <a:r>
              <a:rPr lang="en-US" altLang="ko-KR" sz="2400" b="1" dirty="0" err="1">
                <a:latin typeface="+mj-lt"/>
                <a:ea typeface="나눔스퀘어" panose="020B0600000101010101" pitchFamily="50" charset="-127"/>
              </a:rPr>
              <a:t>qty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)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#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  <a:ea typeface="나눔스퀘어" panose="020B0600000101010101" pitchFamily="50" charset="-127"/>
              </a:rPr>
              <a:t>데이터 프레임 생성 </a:t>
            </a:r>
            <a:endParaRPr lang="en-US" altLang="ko-KR" sz="2400" b="1" dirty="0">
              <a:solidFill>
                <a:srgbClr val="C00000"/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75198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2687" y="1098916"/>
            <a:ext cx="850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latin typeface="+mj-lt"/>
                <a:ea typeface="나눔스퀘어" panose="020B0600000101010101" pitchFamily="50" charset="-127"/>
              </a:rPr>
              <a:t>DataFrame</a:t>
            </a:r>
            <a:r>
              <a:rPr lang="ko-KR" altLang="en-US" sz="3600" b="1" dirty="0" smtClean="0">
                <a:latin typeface="+mj-lt"/>
                <a:ea typeface="나눔스퀘어" panose="020B0600000101010101" pitchFamily="50" charset="-127"/>
              </a:rPr>
              <a:t>에서 원하는 데이터만 조회하기</a:t>
            </a:r>
            <a:endParaRPr lang="ko-KR" altLang="en-US" sz="36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336" y="2071622"/>
            <a:ext cx="5122427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+mj-lt"/>
              </a:rPr>
              <a:t>&gt; </a:t>
            </a:r>
            <a:r>
              <a:rPr lang="ko-KR" altLang="en-US" sz="2400" b="1" dirty="0" smtClean="0">
                <a:latin typeface="+mj-lt"/>
              </a:rPr>
              <a:t>sales</a:t>
            </a:r>
            <a:endParaRPr lang="ko-KR" altLang="en-US" sz="2400" b="1" dirty="0">
              <a:latin typeface="+mj-lt"/>
            </a:endParaRPr>
          </a:p>
          <a:p>
            <a:endParaRPr lang="ko-KR" altLang="en-US" sz="2400" b="1" dirty="0">
              <a:latin typeface="+mj-lt"/>
            </a:endParaRPr>
          </a:p>
          <a:p>
            <a:r>
              <a:rPr lang="en-US" altLang="ko-KR" sz="2400" b="1" dirty="0" smtClean="0">
                <a:latin typeface="+mj-lt"/>
              </a:rPr>
              <a:t>&gt; </a:t>
            </a:r>
            <a:r>
              <a:rPr lang="ko-KR" altLang="en-US" sz="2400" b="1" dirty="0" smtClean="0">
                <a:latin typeface="+mj-lt"/>
              </a:rPr>
              <a:t>sales$name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name 열 출력 </a:t>
            </a:r>
          </a:p>
          <a:p>
            <a:endParaRPr lang="ko-KR" altLang="en-US" sz="2400" b="1" dirty="0">
              <a:latin typeface="+mj-lt"/>
            </a:endParaRPr>
          </a:p>
          <a:p>
            <a:r>
              <a:rPr lang="en-US" altLang="ko-KR" sz="2400" b="1" dirty="0" smtClean="0">
                <a:latin typeface="+mj-lt"/>
              </a:rPr>
              <a:t>&gt; </a:t>
            </a:r>
            <a:r>
              <a:rPr lang="ko-KR" altLang="en-US" sz="2400" b="1" dirty="0" smtClean="0">
                <a:latin typeface="+mj-lt"/>
              </a:rPr>
              <a:t>sales$price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price 열 출력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60672" y="2071622"/>
            <a:ext cx="514096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j-lt"/>
              </a:rPr>
              <a:t>sales[1,3]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1행 3열 요소 출력 </a:t>
            </a:r>
          </a:p>
          <a:p>
            <a:endParaRPr lang="ko-KR" altLang="en-US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sales[1,]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1행 출력 </a:t>
            </a:r>
          </a:p>
          <a:p>
            <a:endParaRPr lang="ko-KR" altLang="en-US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sales[,3]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3열 출력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6336" y="4547076"/>
            <a:ext cx="5122427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j-lt"/>
              </a:rPr>
              <a:t>sales[c(1,2),] </a:t>
            </a:r>
            <a:r>
              <a:rPr lang="ko-KR" altLang="en-US" sz="2000" b="1" dirty="0">
                <a:solidFill>
                  <a:srgbClr val="C00000"/>
                </a:solidFill>
                <a:latin typeface="+mj-lt"/>
              </a:rPr>
              <a:t># 1행과 2행열 출력</a:t>
            </a:r>
          </a:p>
          <a:p>
            <a:endParaRPr lang="ko-KR" altLang="en-US" sz="2000" b="1" dirty="0">
              <a:latin typeface="+mj-lt"/>
            </a:endParaRPr>
          </a:p>
          <a:p>
            <a:r>
              <a:rPr lang="ko-KR" altLang="en-US" sz="2000" b="1" dirty="0">
                <a:latin typeface="+mj-lt"/>
              </a:rPr>
              <a:t>sales[,c(1,2)] </a:t>
            </a:r>
            <a:r>
              <a:rPr lang="ko-KR" altLang="en-US" sz="2000" b="1" dirty="0">
                <a:solidFill>
                  <a:srgbClr val="C00000"/>
                </a:solidFill>
                <a:latin typeface="+mj-lt"/>
              </a:rPr>
              <a:t># 1열과 2열을 출력 </a:t>
            </a:r>
          </a:p>
          <a:p>
            <a:endParaRPr lang="ko-KR" altLang="en-US" sz="2000" b="1" dirty="0">
              <a:latin typeface="+mj-lt"/>
            </a:endParaRPr>
          </a:p>
          <a:p>
            <a:r>
              <a:rPr lang="ko-KR" altLang="en-US" sz="2000" b="1" dirty="0">
                <a:latin typeface="+mj-lt"/>
              </a:rPr>
              <a:t>sales[,c(1:3)] </a:t>
            </a:r>
            <a:r>
              <a:rPr lang="ko-KR" altLang="en-US" sz="2000" b="1" dirty="0">
                <a:solidFill>
                  <a:srgbClr val="C00000"/>
                </a:solidFill>
                <a:latin typeface="+mj-lt"/>
              </a:rPr>
              <a:t># 1열~3열 출력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390148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2687" y="1828163"/>
            <a:ext cx="7202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subset</a:t>
            </a:r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( ) </a:t>
            </a:r>
            <a:r>
              <a:rPr lang="en-US" altLang="ko-KR" sz="3200" b="1" dirty="0">
                <a:latin typeface="+mj-lt"/>
                <a:ea typeface="나눔스퀘어" panose="020B0600000101010101" pitchFamily="50" charset="-127"/>
              </a:rPr>
              <a:t>: </a:t>
            </a:r>
            <a:r>
              <a:rPr lang="ko-KR" altLang="en-US" sz="3200" b="1" dirty="0">
                <a:latin typeface="+mj-lt"/>
                <a:ea typeface="나눔스퀘어" panose="020B0600000101010101" pitchFamily="50" charset="-127"/>
              </a:rPr>
              <a:t>특정조건에 맞는 데이터 출력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687" y="1098916"/>
            <a:ext cx="850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latin typeface="+mj-lt"/>
                <a:ea typeface="나눔스퀘어" panose="020B0600000101010101" pitchFamily="50" charset="-127"/>
              </a:rPr>
              <a:t>DataFrame</a:t>
            </a:r>
            <a:r>
              <a:rPr lang="ko-KR" altLang="en-US" sz="3600" b="1" dirty="0" smtClean="0">
                <a:latin typeface="+mj-lt"/>
                <a:ea typeface="나눔스퀘어" panose="020B0600000101010101" pitchFamily="50" charset="-127"/>
              </a:rPr>
              <a:t>에서 원하는 데이터만 조회하기</a:t>
            </a:r>
            <a:endParaRPr lang="ko-KR" altLang="en-US" sz="36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8320" y="2815997"/>
            <a:ext cx="10759440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</a:rPr>
              <a:t>&gt; </a:t>
            </a:r>
            <a:r>
              <a:rPr lang="ko-KR" altLang="en-US" sz="2400" b="1" dirty="0" smtClean="0">
                <a:latin typeface="+mj-lt"/>
              </a:rPr>
              <a:t>subset(sales</a:t>
            </a:r>
            <a:r>
              <a:rPr lang="ko-KR" altLang="en-US" sz="2400" b="1" dirty="0">
                <a:latin typeface="+mj-lt"/>
              </a:rPr>
              <a:t>, qty &lt;5 </a:t>
            </a:r>
            <a:r>
              <a:rPr lang="ko-KR" altLang="en-US" sz="2400" b="1" dirty="0" smtClean="0">
                <a:latin typeface="+mj-lt"/>
              </a:rPr>
              <a:t>)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qty가 5보다 작은 데이터 </a:t>
            </a: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</a:rPr>
              <a:t>&gt; </a:t>
            </a:r>
            <a:r>
              <a:rPr lang="ko-KR" altLang="en-US" sz="2400" b="1" dirty="0" smtClean="0">
                <a:latin typeface="+mj-lt"/>
              </a:rPr>
              <a:t>subset(sales</a:t>
            </a:r>
            <a:r>
              <a:rPr lang="ko-KR" altLang="en-US" sz="2400" b="1" dirty="0">
                <a:latin typeface="+mj-lt"/>
              </a:rPr>
              <a:t>, price == 3500)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price가 3,500인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</a:rPr>
              <a:t>데이터</a:t>
            </a:r>
            <a:endParaRPr lang="ko-KR" altLang="en-US" sz="2400" b="1" dirty="0">
              <a:solidFill>
                <a:srgbClr val="C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</a:rPr>
              <a:t>&gt; </a:t>
            </a:r>
            <a:r>
              <a:rPr lang="ko-KR" altLang="en-US" sz="2400" b="1" dirty="0" smtClean="0">
                <a:latin typeface="+mj-lt"/>
              </a:rPr>
              <a:t>subset(sales</a:t>
            </a:r>
            <a:r>
              <a:rPr lang="ko-KR" altLang="en-US" sz="2400" b="1" dirty="0">
                <a:latin typeface="+mj-lt"/>
              </a:rPr>
              <a:t>, name == "latte")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name이 latte인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</a:rPr>
              <a:t>데이터</a:t>
            </a:r>
            <a:endParaRPr lang="ko-KR" altLang="en-US" sz="2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236314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6310" y="1220914"/>
            <a:ext cx="6136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lt"/>
                <a:ea typeface="나눔스퀘어" panose="020B0600000101010101" pitchFamily="50" charset="-127"/>
              </a:rPr>
              <a:t>Sales </a:t>
            </a:r>
            <a:r>
              <a:rPr lang="ko-KR" altLang="en-US" sz="3600" b="1" dirty="0" smtClean="0">
                <a:latin typeface="+mj-lt"/>
                <a:ea typeface="나눔스퀘어" panose="020B0600000101010101" pitchFamily="50" charset="-127"/>
              </a:rPr>
              <a:t>데이터의 판매 금액 정산</a:t>
            </a:r>
            <a:endParaRPr lang="ko-KR" altLang="en-US" sz="36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184" y="2314416"/>
            <a:ext cx="7273015" cy="31085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altLang="ko-KR" sz="2800" b="1" dirty="0" smtClean="0"/>
          </a:p>
          <a:p>
            <a:r>
              <a:rPr lang="ko-KR" altLang="en-US" sz="2800" b="1" dirty="0" smtClean="0"/>
              <a:t>count </a:t>
            </a:r>
            <a:r>
              <a:rPr lang="ko-KR" altLang="en-US" sz="2800" b="1" dirty="0"/>
              <a:t>&lt;- price*qty </a:t>
            </a:r>
            <a:r>
              <a:rPr lang="ko-KR" altLang="en-US" sz="2800" b="1" dirty="0">
                <a:solidFill>
                  <a:srgbClr val="C00000"/>
                </a:solidFill>
              </a:rPr>
              <a:t># 판매량 </a:t>
            </a:r>
          </a:p>
          <a:p>
            <a:endParaRPr lang="ko-KR" altLang="en-US" sz="2800" b="1" dirty="0"/>
          </a:p>
          <a:p>
            <a:r>
              <a:rPr lang="ko-KR" altLang="en-US" sz="2800" b="1" dirty="0"/>
              <a:t>count </a:t>
            </a:r>
            <a:r>
              <a:rPr lang="ko-KR" altLang="en-US" sz="2800" b="1" dirty="0">
                <a:solidFill>
                  <a:srgbClr val="C00000"/>
                </a:solidFill>
              </a:rPr>
              <a:t># 메뉴 별 정산 금액 </a:t>
            </a:r>
          </a:p>
          <a:p>
            <a:endParaRPr lang="ko-KR" altLang="en-US" sz="2800" b="1" dirty="0"/>
          </a:p>
          <a:p>
            <a:r>
              <a:rPr lang="ko-KR" altLang="en-US" sz="2800" b="1" dirty="0"/>
              <a:t>sum(count) </a:t>
            </a:r>
            <a:r>
              <a:rPr lang="ko-KR" altLang="en-US" sz="2800" b="1" dirty="0">
                <a:solidFill>
                  <a:srgbClr val="C00000"/>
                </a:solidFill>
              </a:rPr>
              <a:t># 총 정산 금액 </a:t>
            </a:r>
            <a:endParaRPr lang="en-US" altLang="ko-KR" sz="2800" b="1" dirty="0" smtClean="0">
              <a:solidFill>
                <a:srgbClr val="C00000"/>
              </a:solidFill>
            </a:endParaRPr>
          </a:p>
          <a:p>
            <a:endParaRPr lang="ko-KR" alt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282744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35280" y="1908522"/>
            <a:ext cx="1085088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다음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5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개의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“apple”, “banana”, “peach”, “grape”, “melon”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이 있다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.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각 데이터를 데이터 프레임으로 작성한 후 총 정산금액까지 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Print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하시오</a:t>
            </a: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. 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" y="1047551"/>
            <a:ext cx="7484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데이터프레임</a:t>
            </a:r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(</a:t>
            </a:r>
            <a:r>
              <a:rPr lang="en-US" altLang="ko-KR" sz="4000" b="1" dirty="0" err="1" smtClean="0">
                <a:latin typeface="+mj-lt"/>
                <a:ea typeface="나눔스퀘어" panose="020B0600000101010101" pitchFamily="50" charset="-127"/>
              </a:rPr>
              <a:t>DataFrame</a:t>
            </a:r>
            <a:r>
              <a:rPr lang="en-US" altLang="ko-KR" sz="4000" b="1" dirty="0" smtClean="0">
                <a:latin typeface="+mj-lt"/>
                <a:ea typeface="나눔스퀘어" panose="020B0600000101010101" pitchFamily="50" charset="-127"/>
              </a:rPr>
              <a:t>) </a:t>
            </a:r>
            <a:r>
              <a:rPr lang="ko-KR" altLang="en-US" sz="4000" b="1" dirty="0" smtClean="0">
                <a:latin typeface="+mj-lt"/>
                <a:ea typeface="나눔스퀘어" panose="020B0600000101010101" pitchFamily="50" charset="-127"/>
              </a:rPr>
              <a:t>문제 </a:t>
            </a:r>
            <a:endParaRPr lang="ko-KR" altLang="en-US" sz="4000" b="1" dirty="0">
              <a:latin typeface="+mj-lt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33120" y="3372769"/>
          <a:ext cx="9956800" cy="282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0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Qty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Apple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Peach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1,500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Banana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Grape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Melon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10,000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4459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85483" y="1651875"/>
            <a:ext cx="6254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latin typeface="+mj-lt"/>
              </a:rPr>
              <a:t>i</a:t>
            </a:r>
            <a:r>
              <a:rPr lang="en-US" altLang="ko-KR" sz="3600" b="1" dirty="0" err="1" smtClean="0">
                <a:latin typeface="+mj-lt"/>
              </a:rPr>
              <a:t>nstall.packages</a:t>
            </a:r>
            <a:r>
              <a:rPr lang="en-US" altLang="ko-KR" sz="3600" b="1" dirty="0" smtClean="0">
                <a:latin typeface="+mj-lt"/>
              </a:rPr>
              <a:t>(“</a:t>
            </a:r>
            <a:r>
              <a:rPr lang="ko-KR" altLang="en-US" sz="3600" b="1" dirty="0" err="1" smtClean="0">
                <a:latin typeface="+mj-lt"/>
              </a:rPr>
              <a:t>패키지명</a:t>
            </a:r>
            <a:r>
              <a:rPr lang="en-US" altLang="ko-KR" sz="3600" b="1" dirty="0" smtClean="0">
                <a:latin typeface="+mj-lt"/>
              </a:rPr>
              <a:t>”)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130" y="4253760"/>
            <a:ext cx="378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l</a:t>
            </a:r>
            <a:r>
              <a:rPr lang="en-US" altLang="ko-KR" sz="3600" b="1" dirty="0" smtClean="0">
                <a:latin typeface="+mj-lt"/>
              </a:rPr>
              <a:t>ibrary(</a:t>
            </a:r>
            <a:r>
              <a:rPr lang="ko-KR" altLang="en-US" sz="3600" b="1" dirty="0" err="1" smtClean="0">
                <a:latin typeface="+mj-lt"/>
              </a:rPr>
              <a:t>패키지명</a:t>
            </a:r>
            <a:r>
              <a:rPr lang="en-US" altLang="ko-KR" sz="3600" b="1" dirty="0" smtClean="0">
                <a:latin typeface="+mj-lt"/>
              </a:rPr>
              <a:t>)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130" y="2898780"/>
            <a:ext cx="610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latin typeface="+mj-lt"/>
              </a:rPr>
              <a:t>i</a:t>
            </a:r>
            <a:r>
              <a:rPr lang="en-US" altLang="ko-KR" sz="3600" b="1" dirty="0" err="1" smtClean="0">
                <a:latin typeface="+mj-lt"/>
              </a:rPr>
              <a:t>nstall.packages</a:t>
            </a:r>
            <a:r>
              <a:rPr lang="en-US" altLang="ko-KR" sz="3600" b="1" dirty="0" smtClean="0">
                <a:latin typeface="+mj-lt"/>
              </a:rPr>
              <a:t>(“ggplot2”)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5130" y="5472960"/>
            <a:ext cx="3658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lt"/>
              </a:rPr>
              <a:t>library(ggplot2)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37931" y="1651874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lt"/>
              </a:rPr>
              <a:t>“</a:t>
            </a:r>
            <a:r>
              <a:rPr lang="ko-KR" altLang="en-US" sz="3600" b="1" dirty="0" err="1" smtClean="0">
                <a:latin typeface="+mj-lt"/>
              </a:rPr>
              <a:t>패키지명</a:t>
            </a:r>
            <a:r>
              <a:rPr lang="en-US" altLang="ko-KR" sz="3600" b="1" dirty="0" smtClean="0">
                <a:latin typeface="+mj-lt"/>
              </a:rPr>
              <a:t>“ 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6479" y="4253760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>
                <a:latin typeface="+mj-lt"/>
              </a:rPr>
              <a:t>패키지명</a:t>
            </a:r>
            <a:r>
              <a:rPr lang="en-US" altLang="ko-KR" sz="3600" b="1" dirty="0" smtClean="0">
                <a:latin typeface="+mj-lt"/>
              </a:rPr>
              <a:t>, “” </a:t>
            </a:r>
            <a:r>
              <a:rPr lang="ko-KR" altLang="en-US" sz="3600" b="1" dirty="0" smtClean="0">
                <a:latin typeface="+mj-lt"/>
              </a:rPr>
              <a:t>없이 입력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0368" y="2898779"/>
            <a:ext cx="4540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lt"/>
              </a:rPr>
              <a:t>ggplot2 </a:t>
            </a:r>
            <a:r>
              <a:rPr lang="ko-KR" altLang="en-US" sz="3600" b="1" dirty="0" smtClean="0">
                <a:latin typeface="+mj-lt"/>
              </a:rPr>
              <a:t>패키지 설치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1931" y="5472960"/>
            <a:ext cx="562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lt"/>
              </a:rPr>
              <a:t>ggplot2 </a:t>
            </a:r>
            <a:r>
              <a:rPr lang="ko-KR" altLang="en-US" sz="3600" b="1" dirty="0" smtClean="0">
                <a:latin typeface="+mj-lt"/>
              </a:rPr>
              <a:t>패키지 불러오기 </a:t>
            </a:r>
            <a:endParaRPr lang="ko-KR" altLang="en-US" sz="3600" b="1" dirty="0">
              <a:latin typeface="+mj-lt"/>
            </a:endParaRPr>
          </a:p>
        </p:txBody>
      </p:sp>
      <p:cxnSp>
        <p:nvCxnSpPr>
          <p:cNvPr id="13" name="직선 화살표 연결선 12"/>
          <p:cNvCxnSpPr>
            <a:stCxn id="4" idx="3"/>
            <a:endCxn id="9" idx="1"/>
          </p:cNvCxnSpPr>
          <p:nvPr/>
        </p:nvCxnSpPr>
        <p:spPr>
          <a:xfrm flipV="1">
            <a:off x="6640144" y="1975040"/>
            <a:ext cx="99778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  <a:endCxn id="11" idx="1"/>
          </p:cNvCxnSpPr>
          <p:nvPr/>
        </p:nvCxnSpPr>
        <p:spPr>
          <a:xfrm flipV="1">
            <a:off x="6575903" y="3221945"/>
            <a:ext cx="7744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</p:cNvCxnSpPr>
          <p:nvPr/>
        </p:nvCxnSpPr>
        <p:spPr>
          <a:xfrm>
            <a:off x="4257512" y="4576926"/>
            <a:ext cx="1548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3"/>
            <a:endCxn id="12" idx="1"/>
          </p:cNvCxnSpPr>
          <p:nvPr/>
        </p:nvCxnSpPr>
        <p:spPr>
          <a:xfrm>
            <a:off x="4134080" y="5796126"/>
            <a:ext cx="587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61212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81897" y="1583806"/>
            <a:ext cx="4734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latin typeface="+mj-lt"/>
              </a:rPr>
              <a:t>install.packages</a:t>
            </a:r>
            <a:r>
              <a:rPr lang="en-US" altLang="ko-KR" sz="2800" b="1" dirty="0">
                <a:latin typeface="+mj-lt"/>
              </a:rPr>
              <a:t>("</a:t>
            </a:r>
            <a:r>
              <a:rPr lang="en-US" altLang="ko-KR" sz="2800" b="1" dirty="0" err="1">
                <a:latin typeface="+mj-lt"/>
              </a:rPr>
              <a:t>writexl</a:t>
            </a:r>
            <a:r>
              <a:rPr lang="en-US" altLang="ko-KR" sz="2800" b="1" dirty="0">
                <a:latin typeface="+mj-lt"/>
              </a:rPr>
              <a:t>")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897" y="2879657"/>
            <a:ext cx="2697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j-lt"/>
              </a:rPr>
              <a:t>library(</a:t>
            </a:r>
            <a:r>
              <a:rPr lang="en-US" altLang="ko-KR" sz="2800" b="1" dirty="0" err="1" smtClean="0">
                <a:latin typeface="+mj-lt"/>
              </a:rPr>
              <a:t>writexl</a:t>
            </a:r>
            <a:r>
              <a:rPr lang="en-US" altLang="ko-KR" sz="2800" b="1" dirty="0" smtClean="0">
                <a:latin typeface="+mj-lt"/>
              </a:rPr>
              <a:t>)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2857" y="1583806"/>
            <a:ext cx="523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800" b="1" dirty="0" smtClean="0">
                <a:solidFill>
                  <a:srgbClr val="C00000"/>
                </a:solidFill>
                <a:latin typeface="+mj-lt"/>
              </a:rPr>
              <a:t>엑셀 파일 저장 패키지 설치  </a:t>
            </a:r>
            <a:endParaRPr lang="ko-KR" altLang="en-US" sz="28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2857" y="2870999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800" b="1" dirty="0" smtClean="0">
                <a:solidFill>
                  <a:srgbClr val="C00000"/>
                </a:solidFill>
                <a:latin typeface="+mj-lt"/>
              </a:rPr>
              <a:t>엑셀 파일 저장 패키지 불러오기  </a:t>
            </a:r>
            <a:endParaRPr lang="ko-KR" altLang="en-US" sz="28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1897" y="4052647"/>
            <a:ext cx="111360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  <a:latin typeface="+mj-lt"/>
              </a:rPr>
              <a:t># 데이터 프레임 엑셀 </a:t>
            </a:r>
            <a:r>
              <a:rPr lang="ko-KR" altLang="en-US" sz="2800" b="1" dirty="0" smtClean="0">
                <a:solidFill>
                  <a:srgbClr val="C00000"/>
                </a:solidFill>
                <a:latin typeface="+mj-lt"/>
              </a:rPr>
              <a:t>저장</a:t>
            </a:r>
            <a:endParaRPr lang="en-US" altLang="ko-KR" sz="2800" b="1" dirty="0" smtClean="0">
              <a:latin typeface="+mj-lt"/>
            </a:endParaRPr>
          </a:p>
          <a:p>
            <a:r>
              <a:rPr lang="ko-KR" altLang="en-US" sz="2800" b="1" dirty="0" smtClean="0">
                <a:latin typeface="+mj-lt"/>
              </a:rPr>
              <a:t>write_xlsx(sales</a:t>
            </a:r>
            <a:r>
              <a:rPr lang="ko-KR" altLang="en-US" sz="2800" b="1" dirty="0">
                <a:latin typeface="+mj-lt"/>
              </a:rPr>
              <a:t>, </a:t>
            </a:r>
            <a:r>
              <a:rPr lang="ko-KR" altLang="en-US" sz="2800" b="1" dirty="0" err="1" smtClean="0">
                <a:latin typeface="+mj-lt"/>
              </a:rPr>
              <a:t>path</a:t>
            </a:r>
            <a:r>
              <a:rPr lang="ko-KR" altLang="en-US" sz="2800" b="1" dirty="0" smtClean="0">
                <a:latin typeface="+mj-lt"/>
              </a:rPr>
              <a:t>="</a:t>
            </a:r>
            <a:r>
              <a:rPr lang="ko-KR" altLang="en-US" sz="2800" b="1" dirty="0" smtClean="0"/>
              <a:t>C</a:t>
            </a:r>
            <a:r>
              <a:rPr lang="ko-KR" altLang="en-US" sz="2800" b="1" dirty="0"/>
              <a:t>:/</a:t>
            </a:r>
            <a:r>
              <a:rPr lang="ko-KR" altLang="en-US" sz="2800" b="1" dirty="0" smtClean="0"/>
              <a:t>Users/</a:t>
            </a:r>
            <a:r>
              <a:rPr lang="en-US" altLang="ko-KR" sz="2800" b="1" dirty="0" smtClean="0"/>
              <a:t>oh</a:t>
            </a:r>
            <a:r>
              <a:rPr lang="ko-KR" altLang="en-US" sz="2800" b="1" dirty="0" smtClean="0"/>
              <a:t>/</a:t>
            </a:r>
            <a:r>
              <a:rPr lang="ko-KR" altLang="en-US" sz="2800" b="1" dirty="0" err="1" smtClean="0"/>
              <a:t>Desktop</a:t>
            </a:r>
            <a:r>
              <a:rPr lang="ko-KR" altLang="en-US" sz="2800" b="1" dirty="0" smtClean="0"/>
              <a:t>/</a:t>
            </a:r>
            <a:r>
              <a:rPr lang="ko-KR" altLang="en-US" sz="2800" b="1" dirty="0" err="1" smtClean="0"/>
              <a:t>example</a:t>
            </a:r>
            <a:r>
              <a:rPr lang="en-US" altLang="ko-KR" sz="2800" b="1" dirty="0" smtClean="0"/>
              <a:t>1</a:t>
            </a:r>
            <a:r>
              <a:rPr lang="ko-KR" altLang="en-US" sz="2800" b="1" dirty="0" smtClean="0"/>
              <a:t>.</a:t>
            </a:r>
            <a:r>
              <a:rPr lang="ko-KR" altLang="en-US" sz="2800" b="1" dirty="0" err="1" smtClean="0"/>
              <a:t>xlsx</a:t>
            </a:r>
            <a:r>
              <a:rPr lang="ko-KR" altLang="en-US" sz="2800" b="1" dirty="0" smtClean="0">
                <a:latin typeface="+mj-lt"/>
              </a:rPr>
              <a:t>")</a:t>
            </a:r>
            <a:endParaRPr lang="en-US" altLang="ko-KR" sz="2800" b="1" dirty="0" smtClean="0">
              <a:latin typeface="+mj-lt"/>
            </a:endParaRPr>
          </a:p>
          <a:p>
            <a:r>
              <a:rPr lang="en-US" altLang="ko-KR" sz="2800" b="1" dirty="0" smtClean="0">
                <a:solidFill>
                  <a:srgbClr val="FF0000"/>
                </a:solidFill>
                <a:latin typeface="+mj-lt"/>
              </a:rPr>
              <a:t>* \</a:t>
            </a:r>
            <a:r>
              <a:rPr lang="ko-KR" altLang="en-US" sz="2800" b="1" dirty="0" smtClean="0">
                <a:solidFill>
                  <a:srgbClr val="FF0000"/>
                </a:solidFill>
                <a:latin typeface="+mj-lt"/>
              </a:rPr>
              <a:t>가</a:t>
            </a:r>
            <a:r>
              <a:rPr lang="en-US" altLang="ko-KR" sz="28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2800" b="1" dirty="0" smtClean="0">
                <a:solidFill>
                  <a:srgbClr val="FF0000"/>
                </a:solidFill>
                <a:latin typeface="+mj-lt"/>
              </a:rPr>
              <a:t>아닌 </a:t>
            </a:r>
            <a:r>
              <a:rPr lang="en-US" altLang="ko-KR" sz="2800" b="1" dirty="0" smtClean="0">
                <a:solidFill>
                  <a:srgbClr val="FF0000"/>
                </a:solidFill>
                <a:latin typeface="+mj-lt"/>
              </a:rPr>
              <a:t>/</a:t>
            </a:r>
            <a:r>
              <a:rPr lang="ko-KR" altLang="en-US" sz="2800" b="1" dirty="0" smtClean="0">
                <a:solidFill>
                  <a:srgbClr val="FF0000"/>
                </a:solidFill>
                <a:latin typeface="+mj-lt"/>
              </a:rPr>
              <a:t>로 주소 설정해야 함 </a:t>
            </a:r>
            <a:endParaRPr lang="ko-KR" altLang="en-US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1892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085" y="118453"/>
            <a:ext cx="109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1. </a:t>
            </a:r>
            <a:r>
              <a:rPr lang="ko-KR" altLang="en-US" sz="4800" b="1" dirty="0" smtClean="0"/>
              <a:t>텍스트 </a:t>
            </a:r>
            <a:r>
              <a:rPr lang="ko-KR" altLang="en-US" sz="4800" b="1" dirty="0" err="1" smtClean="0"/>
              <a:t>마이닝이란</a:t>
            </a:r>
            <a:r>
              <a:rPr lang="en-US" altLang="ko-KR" sz="4800" b="1" dirty="0" smtClean="0"/>
              <a:t>? </a:t>
            </a:r>
            <a:endParaRPr lang="ko-KR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7581" y="1129923"/>
            <a:ext cx="113209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(3) </a:t>
            </a:r>
            <a:r>
              <a:rPr lang="ko-KR" altLang="en-US" sz="2000" b="1" dirty="0" smtClean="0"/>
              <a:t>단어 빈도 분석하기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단어가 텍스트에 몇 번 사용되었는지 알아보는 분석 방법을 단어 빈도 분석</a:t>
            </a:r>
            <a:r>
              <a:rPr lang="en-US" altLang="ko-KR" sz="2000" b="1" dirty="0" smtClean="0"/>
              <a:t>(word frequency analysis)</a:t>
            </a:r>
            <a:r>
              <a:rPr lang="ko-KR" altLang="en-US" sz="2000" b="1" dirty="0" smtClean="0"/>
              <a:t>라고 함  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자주 사용된 단어를 보면 글쓴이가 무엇을 강조했는지 알 수 있음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텍스트를 분석할 때 가장 먼저 단어 빈도를 구하게 됨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단어 빈도 분석에서 워드 </a:t>
            </a:r>
            <a:r>
              <a:rPr lang="ko-KR" altLang="en-US" sz="2000" b="1" dirty="0" err="1" smtClean="0"/>
              <a:t>클라우드</a:t>
            </a:r>
            <a:r>
              <a:rPr lang="en-US" altLang="ko-KR" sz="2000" b="1" dirty="0" smtClean="0"/>
              <a:t>(word cloud), </a:t>
            </a:r>
            <a:r>
              <a:rPr lang="ko-KR" altLang="en-US" sz="2000" b="1" dirty="0" smtClean="0"/>
              <a:t>막대그래프</a:t>
            </a:r>
            <a:r>
              <a:rPr lang="en-US" altLang="ko-KR" sz="2000" b="1" dirty="0" smtClean="0"/>
              <a:t>(bar graph)</a:t>
            </a:r>
            <a:r>
              <a:rPr lang="ko-KR" altLang="en-US" sz="2000" b="1" dirty="0" smtClean="0"/>
              <a:t>가 사용됨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워드 </a:t>
            </a:r>
            <a:r>
              <a:rPr lang="ko-KR" altLang="en-US" sz="2000" b="1" dirty="0" err="1" smtClean="0"/>
              <a:t>클라우드는</a:t>
            </a:r>
            <a:r>
              <a:rPr lang="ko-KR" altLang="en-US" sz="2000" b="1" dirty="0" smtClean="0"/>
              <a:t> 좋은 그래프인가</a:t>
            </a:r>
            <a:r>
              <a:rPr lang="en-US" altLang="ko-KR" sz="2000" b="1" dirty="0" smtClean="0"/>
              <a:t>?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1039686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87582" y="4511796"/>
            <a:ext cx="11320945" cy="22852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900" b="1" dirty="0" smtClean="0">
                <a:solidFill>
                  <a:schemeClr val="accent2"/>
                </a:solidFill>
              </a:rPr>
              <a:t>워드 </a:t>
            </a:r>
            <a:r>
              <a:rPr lang="ko-KR" altLang="en-US" sz="1900" b="1" dirty="0" err="1">
                <a:solidFill>
                  <a:schemeClr val="accent2"/>
                </a:solidFill>
              </a:rPr>
              <a:t>클라우드는</a:t>
            </a:r>
            <a:r>
              <a:rPr lang="ko-KR" altLang="en-US" sz="1900" b="1" dirty="0">
                <a:solidFill>
                  <a:schemeClr val="accent2"/>
                </a:solidFill>
              </a:rPr>
              <a:t> </a:t>
            </a:r>
            <a:r>
              <a:rPr lang="ko-KR" altLang="en-US" sz="1900" b="1" dirty="0"/>
              <a:t>디자인이 아름다워서 자주 사용되지만 </a:t>
            </a:r>
            <a:r>
              <a:rPr lang="ko-KR" altLang="en-US" sz="1900" b="1" dirty="0">
                <a:solidFill>
                  <a:schemeClr val="accent2"/>
                </a:solidFill>
              </a:rPr>
              <a:t>분석 결과를 정확하게 </a:t>
            </a:r>
            <a:r>
              <a:rPr lang="ko-KR" altLang="en-US" sz="1900" b="1" dirty="0" err="1" smtClean="0">
                <a:solidFill>
                  <a:schemeClr val="accent2"/>
                </a:solidFill>
              </a:rPr>
              <a:t>표현하는데는</a:t>
            </a:r>
            <a:r>
              <a:rPr lang="ko-KR" altLang="en-US" sz="19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1900" b="1" dirty="0">
                <a:solidFill>
                  <a:schemeClr val="accent2"/>
                </a:solidFill>
              </a:rPr>
              <a:t>적합하지 않다고 하기도 함</a:t>
            </a:r>
            <a:r>
              <a:rPr lang="en-US" altLang="ko-KR" sz="1900" b="1" dirty="0"/>
              <a:t>. </a:t>
            </a:r>
            <a:r>
              <a:rPr lang="ko-KR" altLang="en-US" sz="1900" b="1" dirty="0"/>
              <a:t>단어 빈도를 크기와 색으로 표현하므로 </a:t>
            </a:r>
            <a:r>
              <a:rPr lang="en-US" altLang="ko-KR" sz="1900" b="1" dirty="0"/>
              <a:t>‘</a:t>
            </a:r>
            <a:r>
              <a:rPr lang="ko-KR" altLang="en-US" sz="1900" b="1" dirty="0"/>
              <a:t>어떤 단어가 </a:t>
            </a:r>
            <a:r>
              <a:rPr lang="ko-KR" altLang="en-US" sz="1900" b="1" dirty="0" smtClean="0"/>
              <a:t>몇 번 </a:t>
            </a:r>
            <a:r>
              <a:rPr lang="ko-KR" altLang="en-US" sz="1900" b="1" dirty="0"/>
              <a:t>사용되었는지</a:t>
            </a:r>
            <a:r>
              <a:rPr lang="en-US" altLang="ko-KR" sz="1900" b="1" dirty="0"/>
              <a:t>‘ </a:t>
            </a:r>
            <a:r>
              <a:rPr lang="ko-KR" altLang="en-US" sz="1900" b="1" dirty="0"/>
              <a:t>정확히 알 수 없고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단어 배치가 산만해서 </a:t>
            </a:r>
            <a:r>
              <a:rPr lang="en-US" altLang="ko-KR" sz="1900" b="1" dirty="0"/>
              <a:t>‘</a:t>
            </a:r>
            <a:r>
              <a:rPr lang="ko-KR" altLang="en-US" sz="1900" b="1" dirty="0"/>
              <a:t>어떤 단어가 다른 단어보다 얼마나 더 많이 사용되었는지</a:t>
            </a:r>
            <a:r>
              <a:rPr lang="en-US" altLang="ko-KR" sz="1900" b="1" dirty="0"/>
              <a:t>’ </a:t>
            </a:r>
            <a:r>
              <a:rPr lang="ko-KR" altLang="en-US" sz="1900" b="1" dirty="0"/>
              <a:t>비교하기도 어렵기 때문</a:t>
            </a:r>
            <a:r>
              <a:rPr lang="en-US" altLang="ko-KR" sz="1900" b="1" dirty="0"/>
              <a:t>. </a:t>
            </a:r>
            <a:r>
              <a:rPr lang="ko-KR" altLang="en-US" sz="1900" b="1" dirty="0"/>
              <a:t>텍스트를 아름답게 </a:t>
            </a:r>
            <a:r>
              <a:rPr lang="ko-KR" altLang="en-US" sz="1900" b="1" dirty="0" smtClean="0"/>
              <a:t>표현하는 </a:t>
            </a:r>
            <a:r>
              <a:rPr lang="ko-KR" altLang="en-US" sz="1900" b="1" dirty="0"/>
              <a:t>것이 아니라 </a:t>
            </a:r>
            <a:r>
              <a:rPr lang="ko-KR" altLang="en-US" sz="1900" b="1" dirty="0">
                <a:solidFill>
                  <a:schemeClr val="accent2"/>
                </a:solidFill>
              </a:rPr>
              <a:t>분석결과를 정확하게 표현하는 목적이라면 워드 </a:t>
            </a:r>
            <a:r>
              <a:rPr lang="ko-KR" altLang="en-US" sz="1900" b="1" dirty="0" err="1">
                <a:solidFill>
                  <a:schemeClr val="accent2"/>
                </a:solidFill>
              </a:rPr>
              <a:t>클라우드보다는</a:t>
            </a:r>
            <a:r>
              <a:rPr lang="ko-KR" altLang="en-US" sz="1900" b="1" dirty="0">
                <a:solidFill>
                  <a:schemeClr val="accent2"/>
                </a:solidFill>
              </a:rPr>
              <a:t> 막대그래프를 이용하는 것이 좋음</a:t>
            </a:r>
            <a:r>
              <a:rPr lang="en-US" altLang="ko-KR" sz="1900" b="1" dirty="0">
                <a:solidFill>
                  <a:schemeClr val="accent2"/>
                </a:solidFill>
              </a:rPr>
              <a:t> </a:t>
            </a:r>
            <a:endParaRPr lang="en-US" altLang="ko-KR" sz="19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1577" y="1495022"/>
            <a:ext cx="464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j-lt"/>
              </a:rPr>
              <a:t>Install. packages(“</a:t>
            </a:r>
            <a:r>
              <a:rPr lang="en-US" altLang="ko-KR" sz="2800" b="1" dirty="0" err="1" smtClean="0">
                <a:latin typeface="+mj-lt"/>
              </a:rPr>
              <a:t>readxl</a:t>
            </a:r>
            <a:r>
              <a:rPr lang="en-US" altLang="ko-KR" sz="2800" b="1" dirty="0" smtClean="0">
                <a:latin typeface="+mj-lt"/>
              </a:rPr>
              <a:t>”)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577" y="2586407"/>
            <a:ext cx="259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j-lt"/>
              </a:rPr>
              <a:t>library(</a:t>
            </a:r>
            <a:r>
              <a:rPr lang="en-US" altLang="ko-KR" sz="2800" b="1" dirty="0" err="1" smtClean="0">
                <a:latin typeface="+mj-lt"/>
              </a:rPr>
              <a:t>readxl</a:t>
            </a:r>
            <a:r>
              <a:rPr lang="en-US" altLang="ko-KR" sz="2800" b="1" dirty="0" smtClean="0">
                <a:latin typeface="+mj-lt"/>
              </a:rPr>
              <a:t>)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2537" y="1495022"/>
            <a:ext cx="6207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800" b="1" dirty="0" smtClean="0">
                <a:solidFill>
                  <a:srgbClr val="C00000"/>
                </a:solidFill>
                <a:latin typeface="+mj-lt"/>
              </a:rPr>
              <a:t>외부 엑셀데이터 </a:t>
            </a:r>
            <a:r>
              <a:rPr lang="en-US" altLang="ko-KR" sz="2800" b="1" dirty="0" smtClean="0">
                <a:solidFill>
                  <a:srgbClr val="C00000"/>
                </a:solidFill>
                <a:latin typeface="+mj-lt"/>
              </a:rPr>
              <a:t>load </a:t>
            </a:r>
            <a:r>
              <a:rPr lang="ko-KR" altLang="en-US" sz="2800" b="1" dirty="0" smtClean="0">
                <a:solidFill>
                  <a:srgbClr val="C00000"/>
                </a:solidFill>
                <a:latin typeface="+mj-lt"/>
              </a:rPr>
              <a:t>패키지 설치 </a:t>
            </a:r>
            <a:endParaRPr lang="ko-KR" altLang="en-US" sz="28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1177" y="2586407"/>
            <a:ext cx="6062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800" b="1" dirty="0" smtClean="0">
                <a:solidFill>
                  <a:srgbClr val="C00000"/>
                </a:solidFill>
                <a:latin typeface="+mj-lt"/>
              </a:rPr>
              <a:t>외부 엑셀데이터 패키지 불러오기 </a:t>
            </a:r>
            <a:endParaRPr lang="ko-KR" altLang="en-US" sz="28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2856" y="3677792"/>
            <a:ext cx="114970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800" b="1" dirty="0" smtClean="0">
                <a:solidFill>
                  <a:srgbClr val="C00000"/>
                </a:solidFill>
                <a:latin typeface="+mj-lt"/>
              </a:rPr>
              <a:t>엑셀 불러오기 </a:t>
            </a:r>
            <a:endParaRPr lang="en-US" altLang="ko-KR" sz="2800" b="1" dirty="0" smtClean="0">
              <a:latin typeface="+mj-lt"/>
            </a:endParaRPr>
          </a:p>
          <a:p>
            <a:r>
              <a:rPr lang="en-US" altLang="ko-KR" sz="2800" b="1" dirty="0" smtClean="0">
                <a:latin typeface="+mj-lt"/>
              </a:rPr>
              <a:t>sales&lt;-</a:t>
            </a:r>
            <a:r>
              <a:rPr lang="en-US" altLang="ko-KR" sz="2800" b="1" dirty="0" err="1" smtClean="0">
                <a:latin typeface="+mj-lt"/>
              </a:rPr>
              <a:t>read_excel</a:t>
            </a:r>
            <a:r>
              <a:rPr lang="en-US" altLang="ko-KR" sz="2800" b="1" dirty="0" smtClean="0">
                <a:latin typeface="+mj-lt"/>
              </a:rPr>
              <a:t>(</a:t>
            </a:r>
            <a:r>
              <a:rPr lang="ko-KR" altLang="en-US" sz="2800" b="1" dirty="0" err="1" smtClean="0"/>
              <a:t>path</a:t>
            </a:r>
            <a:r>
              <a:rPr lang="ko-KR" altLang="en-US" sz="2800" b="1" dirty="0"/>
              <a:t>="C:/</a:t>
            </a:r>
            <a:r>
              <a:rPr lang="ko-KR" altLang="en-US" sz="2800" b="1" dirty="0" smtClean="0"/>
              <a:t>Users/</a:t>
            </a:r>
            <a:r>
              <a:rPr lang="en-US" altLang="ko-KR" sz="2800" b="1" dirty="0" smtClean="0"/>
              <a:t>oh</a:t>
            </a:r>
            <a:r>
              <a:rPr lang="ko-KR" altLang="en-US" sz="2800" b="1" dirty="0" smtClean="0"/>
              <a:t>/</a:t>
            </a:r>
            <a:r>
              <a:rPr lang="ko-KR" altLang="en-US" sz="2800" b="1" dirty="0" err="1" smtClean="0"/>
              <a:t>Desktop</a:t>
            </a:r>
            <a:r>
              <a:rPr lang="ko-KR" altLang="en-US" sz="2800" b="1" dirty="0" smtClean="0"/>
              <a:t>/</a:t>
            </a:r>
            <a:r>
              <a:rPr lang="ko-KR" altLang="en-US" sz="2800" b="1" dirty="0" err="1" smtClean="0"/>
              <a:t>example</a:t>
            </a:r>
            <a:r>
              <a:rPr lang="en-US" altLang="ko-KR" sz="2800" b="1" dirty="0" smtClean="0"/>
              <a:t>1</a:t>
            </a:r>
            <a:r>
              <a:rPr lang="ko-KR" altLang="en-US" sz="2800" b="1" dirty="0" smtClean="0"/>
              <a:t>.</a:t>
            </a:r>
            <a:r>
              <a:rPr lang="ko-KR" altLang="en-US" sz="2800" b="1" dirty="0" err="1" smtClean="0"/>
              <a:t>xlsx</a:t>
            </a:r>
            <a:r>
              <a:rPr lang="en-US" altLang="ko-KR" sz="2800" b="1" dirty="0" smtClean="0">
                <a:latin typeface="+mj-lt"/>
              </a:rPr>
              <a:t>") </a:t>
            </a:r>
            <a:endParaRPr lang="en-US" altLang="ko-KR" sz="2800" b="1" dirty="0" smtClean="0">
              <a:solidFill>
                <a:srgbClr val="FF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rgbClr val="FF0000"/>
                </a:solidFill>
                <a:latin typeface="+mj-lt"/>
              </a:rPr>
              <a:t>\</a:t>
            </a:r>
            <a:r>
              <a:rPr lang="ko-KR" altLang="en-US" sz="2800" b="1" dirty="0" smtClean="0">
                <a:solidFill>
                  <a:srgbClr val="FF0000"/>
                </a:solidFill>
                <a:latin typeface="+mj-lt"/>
              </a:rPr>
              <a:t>가</a:t>
            </a:r>
            <a:r>
              <a:rPr lang="en-US" altLang="ko-KR" sz="28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2800" b="1" dirty="0" smtClean="0">
                <a:solidFill>
                  <a:srgbClr val="FF0000"/>
                </a:solidFill>
                <a:latin typeface="+mj-lt"/>
              </a:rPr>
              <a:t>아닌 </a:t>
            </a:r>
            <a:r>
              <a:rPr lang="en-US" altLang="ko-KR" sz="2800" b="1" dirty="0" smtClean="0">
                <a:solidFill>
                  <a:srgbClr val="FF0000"/>
                </a:solidFill>
                <a:latin typeface="+mj-lt"/>
              </a:rPr>
              <a:t>/</a:t>
            </a:r>
            <a:r>
              <a:rPr lang="ko-KR" altLang="en-US" sz="2800" b="1" dirty="0" smtClean="0">
                <a:solidFill>
                  <a:srgbClr val="FF0000"/>
                </a:solidFill>
                <a:latin typeface="+mj-lt"/>
              </a:rPr>
              <a:t>로 주소 설정해야 함 </a:t>
            </a:r>
            <a:endParaRPr lang="en-US" altLang="ko-KR" sz="2800" b="1" dirty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42545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8329" y="1622211"/>
            <a:ext cx="8232571" cy="57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 smtClean="0">
                <a:latin typeface="+mj-lt"/>
                <a:ea typeface="나눔스퀘어" panose="020B0600000101010101" pitchFamily="50" charset="-127"/>
              </a:rPr>
              <a:t>- </a:t>
            </a:r>
            <a:r>
              <a:rPr lang="ko-KR" altLang="en-US" sz="2400" b="1" dirty="0" smtClean="0">
                <a:latin typeface="+mj-lt"/>
                <a:ea typeface="나눔스퀘어" panose="020B0600000101010101" pitchFamily="50" charset="-127"/>
              </a:rPr>
              <a:t>데이터 시각화 </a:t>
            </a:r>
            <a:endParaRPr lang="en-US" altLang="ko-KR" sz="24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329" y="963189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ggplot2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306" y="2272898"/>
            <a:ext cx="112583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j-lt"/>
              </a:rPr>
              <a:t>install.packages("ggplot2</a:t>
            </a:r>
            <a:r>
              <a:rPr lang="ko-KR" altLang="en-US" sz="2400" b="1" dirty="0" smtClean="0">
                <a:latin typeface="+mj-lt"/>
              </a:rPr>
              <a:t>")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</a:rPr>
              <a:t>시각화 패키지 설치</a:t>
            </a:r>
            <a:endParaRPr lang="ko-KR" altLang="en-US" sz="2400" b="1" dirty="0">
              <a:solidFill>
                <a:srgbClr val="C00000"/>
              </a:solidFill>
              <a:latin typeface="+mj-lt"/>
            </a:endParaRPr>
          </a:p>
          <a:p>
            <a:endParaRPr lang="ko-KR" altLang="en-US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library(ggplot2</a:t>
            </a:r>
            <a:r>
              <a:rPr lang="ko-KR" altLang="en-US" sz="2400" b="1" dirty="0" smtClean="0">
                <a:latin typeface="+mj-lt"/>
              </a:rPr>
              <a:t>)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</a:rPr>
              <a:t># ggplot2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</a:rPr>
              <a:t>패키지 불러오기</a:t>
            </a:r>
            <a:endParaRPr lang="ko-KR" altLang="en-US" sz="2400" b="1" dirty="0">
              <a:solidFill>
                <a:srgbClr val="C00000"/>
              </a:solidFill>
              <a:latin typeface="+mj-lt"/>
            </a:endParaRPr>
          </a:p>
          <a:p>
            <a:endParaRPr lang="en-US" altLang="ko-KR" sz="2400" b="1" dirty="0" smtClean="0">
              <a:latin typeface="+mj-lt"/>
            </a:endParaRPr>
          </a:p>
          <a:p>
            <a:r>
              <a:rPr lang="en-US" altLang="ko-KR" sz="2400" b="1" dirty="0" smtClean="0">
                <a:latin typeface="+mj-lt"/>
              </a:rPr>
              <a:t>sales </a:t>
            </a:r>
            <a:r>
              <a:rPr lang="en-US" altLang="ko-KR" sz="2400" b="1" dirty="0" smtClean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</a:rPr>
              <a:t>데이터 상태 확인 </a:t>
            </a:r>
            <a:endParaRPr lang="en-US" altLang="ko-KR" sz="2400" b="1" dirty="0">
              <a:solidFill>
                <a:srgbClr val="C00000"/>
              </a:solidFill>
              <a:latin typeface="+mj-lt"/>
            </a:endParaRPr>
          </a:p>
          <a:p>
            <a:endParaRPr lang="ko-KR" altLang="en-US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ggplot(sales, aes(x= name, y = qty)) + geom_point()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</a:t>
            </a:r>
            <a:r>
              <a:rPr lang="ko-KR" altLang="en-US" sz="2400" b="1" dirty="0" err="1">
                <a:solidFill>
                  <a:srgbClr val="C00000"/>
                </a:solidFill>
                <a:latin typeface="+mj-lt"/>
              </a:rPr>
              <a:t>관측점을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 찍어 표현</a:t>
            </a:r>
          </a:p>
          <a:p>
            <a:endParaRPr lang="ko-KR" altLang="en-US" sz="2400" b="1" dirty="0">
              <a:latin typeface="+mj-lt"/>
            </a:endParaRPr>
          </a:p>
          <a:p>
            <a:r>
              <a:rPr lang="ko-KR" altLang="en-US" sz="2400" b="1" dirty="0" smtClean="0">
                <a:latin typeface="+mj-lt"/>
              </a:rPr>
              <a:t>ggplot(sales</a:t>
            </a:r>
            <a:r>
              <a:rPr lang="ko-KR" altLang="en-US" sz="2400" b="1" dirty="0">
                <a:latin typeface="+mj-lt"/>
              </a:rPr>
              <a:t>, aes(x= name, y= qty)) + geom_col() </a:t>
            </a:r>
            <a:r>
              <a:rPr lang="ko-KR" altLang="en-US" sz="2400" b="1" dirty="0">
                <a:solidFill>
                  <a:srgbClr val="C00000"/>
                </a:solidFill>
                <a:latin typeface="+mj-lt"/>
              </a:rPr>
              <a:t># bar </a:t>
            </a:r>
            <a:r>
              <a:rPr lang="ko-KR" altLang="en-US" sz="2400" b="1" dirty="0" smtClean="0">
                <a:solidFill>
                  <a:srgbClr val="C00000"/>
                </a:solidFill>
                <a:latin typeface="+mj-lt"/>
              </a:rPr>
              <a:t>이미지</a:t>
            </a:r>
            <a:endParaRPr lang="en-US" altLang="ko-KR" sz="2400" b="1" dirty="0" smtClean="0">
              <a:solidFill>
                <a:srgbClr val="C00000"/>
              </a:solidFill>
              <a:latin typeface="+mj-lt"/>
            </a:endParaRPr>
          </a:p>
          <a:p>
            <a:endParaRPr lang="en-US" altLang="ko-KR" sz="2400" b="1" dirty="0" smtClean="0">
              <a:latin typeface="+mj-lt"/>
            </a:endParaRPr>
          </a:p>
          <a:p>
            <a:r>
              <a:rPr lang="en-US" altLang="ko-KR" sz="2400" b="1" dirty="0" err="1" smtClean="0">
                <a:latin typeface="+mj-lt"/>
              </a:rPr>
              <a:t>ggplot</a:t>
            </a:r>
            <a:r>
              <a:rPr lang="en-US" altLang="ko-KR" sz="2400" b="1" dirty="0" smtClean="0">
                <a:latin typeface="+mj-lt"/>
              </a:rPr>
              <a:t>(sales</a:t>
            </a:r>
            <a:r>
              <a:rPr lang="en-US" altLang="ko-KR" sz="2400" b="1" dirty="0">
                <a:latin typeface="+mj-lt"/>
              </a:rPr>
              <a:t>, </a:t>
            </a:r>
            <a:r>
              <a:rPr lang="en-US" altLang="ko-KR" sz="2400" b="1" dirty="0" err="1">
                <a:latin typeface="+mj-lt"/>
              </a:rPr>
              <a:t>aes</a:t>
            </a:r>
            <a:r>
              <a:rPr lang="en-US" altLang="ko-KR" sz="2400" b="1" dirty="0">
                <a:latin typeface="+mj-lt"/>
              </a:rPr>
              <a:t>(x= name, y= </a:t>
            </a:r>
            <a:r>
              <a:rPr lang="en-US" altLang="ko-KR" sz="2400" b="1" dirty="0" err="1">
                <a:latin typeface="+mj-lt"/>
              </a:rPr>
              <a:t>qty</a:t>
            </a:r>
            <a:r>
              <a:rPr lang="en-US" altLang="ko-KR" sz="2400" b="1" dirty="0">
                <a:latin typeface="+mj-lt"/>
              </a:rPr>
              <a:t>)) + </a:t>
            </a:r>
            <a:r>
              <a:rPr lang="en-US" altLang="ko-KR" sz="2400" b="1" dirty="0" err="1">
                <a:latin typeface="+mj-lt"/>
              </a:rPr>
              <a:t>geom_col</a:t>
            </a:r>
            <a:r>
              <a:rPr lang="en-US" altLang="ko-KR" sz="2400" b="1" dirty="0">
                <a:latin typeface="+mj-lt"/>
              </a:rPr>
              <a:t>(</a:t>
            </a:r>
            <a:r>
              <a:rPr lang="en-US" altLang="ko-KR" sz="2400" b="1" dirty="0" err="1">
                <a:latin typeface="+mj-lt"/>
              </a:rPr>
              <a:t>colour</a:t>
            </a:r>
            <a:r>
              <a:rPr lang="en-US" altLang="ko-KR" sz="2400" b="1" dirty="0">
                <a:latin typeface="+mj-lt"/>
              </a:rPr>
              <a:t> = "black", fill = "</a:t>
            </a:r>
            <a:r>
              <a:rPr lang="en-US" altLang="ko-KR" sz="2400" b="1" dirty="0" smtClean="0">
                <a:latin typeface="+mj-lt"/>
              </a:rPr>
              <a:t>white“)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9459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5D68741-5A87-ED4E-BE92-60994317FED0}"/>
              </a:ext>
            </a:extLst>
          </p:cNvPr>
          <p:cNvCxnSpPr/>
          <p:nvPr/>
        </p:nvCxnSpPr>
        <p:spPr>
          <a:xfrm>
            <a:off x="0" y="874218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8329" y="1138991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+mj-lt"/>
                <a:ea typeface="나눔스퀘어" panose="020B0600000101010101" pitchFamily="50" charset="-127"/>
              </a:rPr>
              <a:t>ggplot2</a:t>
            </a:r>
            <a:endParaRPr lang="ko-KR" altLang="en-US" sz="3200" b="1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2" y="2461382"/>
            <a:ext cx="3781706" cy="3590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475" y="2461382"/>
            <a:ext cx="4016415" cy="3696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227" y="2461382"/>
            <a:ext cx="3469525" cy="3696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329" y="1859811"/>
            <a:ext cx="2577939" cy="57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dirty="0" err="1" smtClean="0">
                <a:solidFill>
                  <a:srgbClr val="24020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Geom_point</a:t>
            </a:r>
            <a:r>
              <a:rPr lang="en-US" altLang="ko-KR" sz="2400" dirty="0" smtClean="0">
                <a:solidFill>
                  <a:srgbClr val="24020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sz="2400" dirty="0">
              <a:solidFill>
                <a:srgbClr val="24020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3155" y="1859811"/>
            <a:ext cx="2126527" cy="57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dirty="0" err="1" smtClean="0">
                <a:solidFill>
                  <a:srgbClr val="24020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Geom_col</a:t>
            </a:r>
            <a:r>
              <a:rPr lang="en-US" altLang="ko-KR" sz="2400" dirty="0" smtClean="0">
                <a:solidFill>
                  <a:srgbClr val="24020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sz="2400" dirty="0">
              <a:solidFill>
                <a:srgbClr val="24020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48226" y="1859810"/>
            <a:ext cx="3226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dirty="0" err="1" smtClean="0">
                <a:solidFill>
                  <a:srgbClr val="24020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Geom_col</a:t>
            </a:r>
            <a:r>
              <a:rPr lang="en-US" altLang="ko-KR" sz="2400" dirty="0" smtClean="0">
                <a:solidFill>
                  <a:srgbClr val="24020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400" dirty="0" err="1" smtClean="0">
                <a:solidFill>
                  <a:srgbClr val="24020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colour</a:t>
            </a:r>
            <a:r>
              <a:rPr lang="en-US" altLang="ko-KR" sz="2400" dirty="0" smtClean="0">
                <a:solidFill>
                  <a:srgbClr val="24020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…)</a:t>
            </a:r>
            <a:endParaRPr lang="en-US" altLang="ko-KR" sz="2400" dirty="0">
              <a:solidFill>
                <a:srgbClr val="24020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9084" y="118453"/>
            <a:ext cx="782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4. </a:t>
            </a:r>
            <a:r>
              <a:rPr lang="en-US" altLang="ko-KR" sz="3600" b="1" dirty="0" smtClean="0"/>
              <a:t>R </a:t>
            </a:r>
            <a:r>
              <a:rPr lang="ko-KR" altLang="en-US" sz="3600" b="1" dirty="0"/>
              <a:t>데이터 분석 기초</a:t>
            </a:r>
          </a:p>
        </p:txBody>
      </p:sp>
    </p:spTree>
    <p:extLst>
      <p:ext uri="{BB962C8B-B14F-4D97-AF65-F5344CB8AC3E}">
        <p14:creationId xmlns:p14="http://schemas.microsoft.com/office/powerpoint/2010/main" val="20573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11267</TotalTime>
  <Words>6912</Words>
  <Application>Microsoft Office PowerPoint</Application>
  <PresentationFormat>와이드스크린</PresentationFormat>
  <Paragraphs>1143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9" baseType="lpstr">
      <vt:lpstr>나눔스퀘어</vt:lpstr>
      <vt:lpstr>나눔스퀘어 ExtraBold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오진호</dc:creator>
  <cp:lastModifiedBy>오진호</cp:lastModifiedBy>
  <cp:revision>1323</cp:revision>
  <dcterms:created xsi:type="dcterms:W3CDTF">2022-03-07T06:01:18Z</dcterms:created>
  <dcterms:modified xsi:type="dcterms:W3CDTF">2023-02-09T09:36:45Z</dcterms:modified>
</cp:coreProperties>
</file>